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0"/>
  </p:notesMasterIdLst>
  <p:sldIdLst>
    <p:sldId id="267" r:id="rId2"/>
    <p:sldId id="268" r:id="rId3"/>
    <p:sldId id="269" r:id="rId4"/>
    <p:sldId id="270" r:id="rId5"/>
    <p:sldId id="256" r:id="rId6"/>
    <p:sldId id="257" r:id="rId7"/>
    <p:sldId id="258" r:id="rId8"/>
    <p:sldId id="259" r:id="rId9"/>
    <p:sldId id="260" r:id="rId10"/>
    <p:sldId id="261" r:id="rId11"/>
    <p:sldId id="262" r:id="rId12"/>
    <p:sldId id="263" r:id="rId13"/>
    <p:sldId id="273" r:id="rId14"/>
    <p:sldId id="264" r:id="rId15"/>
    <p:sldId id="265" r:id="rId16"/>
    <p:sldId id="266" r:id="rId17"/>
    <p:sldId id="271" r:id="rId18"/>
    <p:sldId id="272"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432FF"/>
  </p:clrMru>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23030"/>
    <p:restoredTop sz="77510"/>
  </p:normalViewPr>
  <p:slideViewPr>
    <p:cSldViewPr snapToGrid="0" snapToObjects="1">
      <p:cViewPr>
        <p:scale>
          <a:sx n="70" d="100"/>
          <a:sy n="70" d="100"/>
        </p:scale>
        <p:origin x="-414" y="210"/>
      </p:cViewPr>
      <p:guideLst>
        <p:guide orient="horz" pos="2160"/>
        <p:guide pos="3840"/>
      </p:guideLst>
    </p:cSldViewPr>
  </p:slideViewPr>
  <p:notesTextViewPr>
    <p:cViewPr>
      <p:scale>
        <a:sx n="1" d="1"/>
        <a:sy n="1" d="1"/>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F89B502-37F0-564B-B53A-4661EDEE4CA4}" type="datetimeFigureOut">
              <a:rPr lang="en-US" smtClean="0"/>
              <a:pPr/>
              <a:t>7/26/2018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51C6BB1-DFDB-EF40-AE66-28EEFD23ECFF}" type="slidenum">
              <a:rPr lang="en-US" smtClean="0"/>
              <a:pPr/>
              <a:t>‹#›</a:t>
            </a:fld>
            <a:endParaRPr lang="en-US"/>
          </a:p>
        </p:txBody>
      </p:sp>
    </p:spTree>
    <p:extLst>
      <p:ext uri="{BB962C8B-B14F-4D97-AF65-F5344CB8AC3E}">
        <p14:creationId xmlns:p14="http://schemas.microsoft.com/office/powerpoint/2010/main" xmlns="" val="38932863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F1D2BFF-8CF9-425D-9D2D-A1912892C3AE}" type="slidenum">
              <a:rPr lang="en-US" smtClean="0"/>
              <a:pPr/>
              <a:t>1</a:t>
            </a:fld>
            <a:endParaRPr lang="en-US"/>
          </a:p>
        </p:txBody>
      </p:sp>
    </p:spTree>
    <p:extLst>
      <p:ext uri="{BB962C8B-B14F-4D97-AF65-F5344CB8AC3E}">
        <p14:creationId xmlns:p14="http://schemas.microsoft.com/office/powerpoint/2010/main" xmlns="" val="11586486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51C6BB1-DFDB-EF40-AE66-28EEFD23ECFF}" type="slidenum">
              <a:rPr lang="en-US" smtClean="0"/>
              <a:pPr/>
              <a:t>3</a:t>
            </a:fld>
            <a:endParaRPr lang="en-US"/>
          </a:p>
        </p:txBody>
      </p:sp>
    </p:spTree>
    <p:extLst>
      <p:ext uri="{BB962C8B-B14F-4D97-AF65-F5344CB8AC3E}">
        <p14:creationId xmlns:p14="http://schemas.microsoft.com/office/powerpoint/2010/main" xmlns="" val="28443102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51C6BB1-DFDB-EF40-AE66-28EEFD23ECFF}" type="slidenum">
              <a:rPr lang="en-US" smtClean="0"/>
              <a:pPr/>
              <a:t>10</a:t>
            </a:fld>
            <a:endParaRPr lang="en-US"/>
          </a:p>
        </p:txBody>
      </p:sp>
    </p:spTree>
    <p:extLst>
      <p:ext uri="{BB962C8B-B14F-4D97-AF65-F5344CB8AC3E}">
        <p14:creationId xmlns:p14="http://schemas.microsoft.com/office/powerpoint/2010/main" xmlns="" val="100015779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 higher proportion started ART by one year post fast track, and they started much more quickly</a:t>
            </a:r>
          </a:p>
        </p:txBody>
      </p:sp>
      <p:sp>
        <p:nvSpPr>
          <p:cNvPr id="4" name="Slide Number Placeholder 3"/>
          <p:cNvSpPr>
            <a:spLocks noGrp="1"/>
          </p:cNvSpPr>
          <p:nvPr>
            <p:ph type="sldNum" sz="quarter" idx="10"/>
          </p:nvPr>
        </p:nvSpPr>
        <p:spPr/>
        <p:txBody>
          <a:bodyPr/>
          <a:lstStyle/>
          <a:p>
            <a:fld id="{B51C6BB1-DFDB-EF40-AE66-28EEFD23ECFF}" type="slidenum">
              <a:rPr lang="en-US" smtClean="0"/>
              <a:pPr/>
              <a:t>11</a:t>
            </a:fld>
            <a:endParaRPr lang="en-US"/>
          </a:p>
        </p:txBody>
      </p:sp>
    </p:spTree>
    <p:extLst>
      <p:ext uri="{BB962C8B-B14F-4D97-AF65-F5344CB8AC3E}">
        <p14:creationId xmlns:p14="http://schemas.microsoft.com/office/powerpoint/2010/main" xmlns="" val="34962530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Now looking just at those who initiated ART at least 6 months prior to data censoring to assess retention and </a:t>
            </a:r>
            <a:r>
              <a:rPr lang="en-US" dirty="0" err="1"/>
              <a:t>virological</a:t>
            </a:r>
            <a:r>
              <a:rPr lang="en-US" dirty="0"/>
              <a:t> suppression with standard and fast track initiation..</a:t>
            </a:r>
          </a:p>
        </p:txBody>
      </p:sp>
      <p:sp>
        <p:nvSpPr>
          <p:cNvPr id="4" name="Slide Number Placeholder 3"/>
          <p:cNvSpPr>
            <a:spLocks noGrp="1"/>
          </p:cNvSpPr>
          <p:nvPr>
            <p:ph type="sldNum" sz="quarter" idx="10"/>
          </p:nvPr>
        </p:nvSpPr>
        <p:spPr/>
        <p:txBody>
          <a:bodyPr/>
          <a:lstStyle/>
          <a:p>
            <a:fld id="{B51C6BB1-DFDB-EF40-AE66-28EEFD23ECFF}" type="slidenum">
              <a:rPr lang="en-US" smtClean="0"/>
              <a:pPr/>
              <a:t>12</a:t>
            </a:fld>
            <a:endParaRPr lang="en-US"/>
          </a:p>
        </p:txBody>
      </p:sp>
    </p:spTree>
    <p:extLst>
      <p:ext uri="{BB962C8B-B14F-4D97-AF65-F5344CB8AC3E}">
        <p14:creationId xmlns:p14="http://schemas.microsoft.com/office/powerpoint/2010/main" xmlns="" val="235794500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WORST CASE SCENARIO. Many of those without a VL were probably suppressed. If you apply the % suppression rate to those retained, the equivalent figures are 92%  &amp; 91%.</a:t>
            </a:r>
          </a:p>
          <a:p>
            <a:endParaRPr lang="en-US" dirty="0"/>
          </a:p>
          <a:p>
            <a:endParaRPr lang="en-US" dirty="0"/>
          </a:p>
          <a:p>
            <a:endParaRPr lang="en-US" dirty="0"/>
          </a:p>
        </p:txBody>
      </p:sp>
      <p:sp>
        <p:nvSpPr>
          <p:cNvPr id="4" name="Slide Number Placeholder 3"/>
          <p:cNvSpPr>
            <a:spLocks noGrp="1"/>
          </p:cNvSpPr>
          <p:nvPr>
            <p:ph type="sldNum" sz="quarter" idx="10"/>
          </p:nvPr>
        </p:nvSpPr>
        <p:spPr/>
        <p:txBody>
          <a:bodyPr/>
          <a:lstStyle/>
          <a:p>
            <a:fld id="{B51C6BB1-DFDB-EF40-AE66-28EEFD23ECFF}" type="slidenum">
              <a:rPr lang="en-US" smtClean="0"/>
              <a:pPr/>
              <a:t>13</a:t>
            </a:fld>
            <a:endParaRPr lang="en-US"/>
          </a:p>
        </p:txBody>
      </p:sp>
    </p:spTree>
    <p:extLst>
      <p:ext uri="{BB962C8B-B14F-4D97-AF65-F5344CB8AC3E}">
        <p14:creationId xmlns:p14="http://schemas.microsoft.com/office/powerpoint/2010/main" xmlns="" val="383091127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51C6BB1-DFDB-EF40-AE66-28EEFD23ECFF}" type="slidenum">
              <a:rPr lang="en-US" smtClean="0"/>
              <a:pPr/>
              <a:t>14</a:t>
            </a:fld>
            <a:endParaRPr lang="en-US"/>
          </a:p>
        </p:txBody>
      </p:sp>
    </p:spTree>
    <p:extLst>
      <p:ext uri="{BB962C8B-B14F-4D97-AF65-F5344CB8AC3E}">
        <p14:creationId xmlns:p14="http://schemas.microsoft.com/office/powerpoint/2010/main" xmlns="" val="37483706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A2555E3-4A85-114D-9D5F-DA65DC1F59D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xmlns="" id="{5700908E-6B71-0940-A028-D810A49C386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xmlns="" id="{ED7F2A41-3FEF-0A4B-BE5C-B8776CB098E1}"/>
              </a:ext>
            </a:extLst>
          </p:cNvPr>
          <p:cNvSpPr>
            <a:spLocks noGrp="1"/>
          </p:cNvSpPr>
          <p:nvPr>
            <p:ph type="dt" sz="half" idx="10"/>
          </p:nvPr>
        </p:nvSpPr>
        <p:spPr/>
        <p:txBody>
          <a:bodyPr/>
          <a:lstStyle/>
          <a:p>
            <a:fld id="{B99F309D-5CF6-3243-9B1A-C4B89C16D624}" type="datetimeFigureOut">
              <a:rPr lang="en-US" smtClean="0"/>
              <a:pPr/>
              <a:t>7/26/2018</a:t>
            </a:fld>
            <a:endParaRPr lang="en-US"/>
          </a:p>
        </p:txBody>
      </p:sp>
      <p:sp>
        <p:nvSpPr>
          <p:cNvPr id="5" name="Footer Placeholder 4">
            <a:extLst>
              <a:ext uri="{FF2B5EF4-FFF2-40B4-BE49-F238E27FC236}">
                <a16:creationId xmlns:a16="http://schemas.microsoft.com/office/drawing/2014/main" xmlns="" id="{F2ECCA63-8E7B-2A47-968C-EEF0370AD1A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6063EDE1-E53F-1F4A-B523-E9096369B797}"/>
              </a:ext>
            </a:extLst>
          </p:cNvPr>
          <p:cNvSpPr>
            <a:spLocks noGrp="1"/>
          </p:cNvSpPr>
          <p:nvPr>
            <p:ph type="sldNum" sz="quarter" idx="12"/>
          </p:nvPr>
        </p:nvSpPr>
        <p:spPr/>
        <p:txBody>
          <a:bodyPr/>
          <a:lstStyle/>
          <a:p>
            <a:fld id="{6D186F5A-35D0-C84C-A152-F95689922C43}" type="slidenum">
              <a:rPr lang="en-US" smtClean="0"/>
              <a:pPr/>
              <a:t>‹#›</a:t>
            </a:fld>
            <a:endParaRPr lang="en-US"/>
          </a:p>
        </p:txBody>
      </p:sp>
    </p:spTree>
    <p:extLst>
      <p:ext uri="{BB962C8B-B14F-4D97-AF65-F5344CB8AC3E}">
        <p14:creationId xmlns:p14="http://schemas.microsoft.com/office/powerpoint/2010/main" xmlns="" val="2149008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254010C-BEFF-1845-9528-EA249AD5523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xmlns="" id="{5810BD5A-88A0-C144-98D0-F95CD8D0B97D}"/>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699700C2-182C-AD45-BFB3-ACE7ED411EA2}"/>
              </a:ext>
            </a:extLst>
          </p:cNvPr>
          <p:cNvSpPr>
            <a:spLocks noGrp="1"/>
          </p:cNvSpPr>
          <p:nvPr>
            <p:ph type="dt" sz="half" idx="10"/>
          </p:nvPr>
        </p:nvSpPr>
        <p:spPr/>
        <p:txBody>
          <a:bodyPr/>
          <a:lstStyle/>
          <a:p>
            <a:fld id="{B99F309D-5CF6-3243-9B1A-C4B89C16D624}" type="datetimeFigureOut">
              <a:rPr lang="en-US" smtClean="0"/>
              <a:pPr/>
              <a:t>7/26/2018</a:t>
            </a:fld>
            <a:endParaRPr lang="en-US"/>
          </a:p>
        </p:txBody>
      </p:sp>
      <p:sp>
        <p:nvSpPr>
          <p:cNvPr id="5" name="Footer Placeholder 4">
            <a:extLst>
              <a:ext uri="{FF2B5EF4-FFF2-40B4-BE49-F238E27FC236}">
                <a16:creationId xmlns:a16="http://schemas.microsoft.com/office/drawing/2014/main" xmlns="" id="{4FF21D0F-0976-5F4B-B26D-20DEEEF9448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5593E31D-F1AF-4A48-8BE2-E5127F159940}"/>
              </a:ext>
            </a:extLst>
          </p:cNvPr>
          <p:cNvSpPr>
            <a:spLocks noGrp="1"/>
          </p:cNvSpPr>
          <p:nvPr>
            <p:ph type="sldNum" sz="quarter" idx="12"/>
          </p:nvPr>
        </p:nvSpPr>
        <p:spPr/>
        <p:txBody>
          <a:bodyPr/>
          <a:lstStyle/>
          <a:p>
            <a:fld id="{6D186F5A-35D0-C84C-A152-F95689922C43}" type="slidenum">
              <a:rPr lang="en-US" smtClean="0"/>
              <a:pPr/>
              <a:t>‹#›</a:t>
            </a:fld>
            <a:endParaRPr lang="en-US"/>
          </a:p>
        </p:txBody>
      </p:sp>
    </p:spTree>
    <p:extLst>
      <p:ext uri="{BB962C8B-B14F-4D97-AF65-F5344CB8AC3E}">
        <p14:creationId xmlns:p14="http://schemas.microsoft.com/office/powerpoint/2010/main" xmlns="" val="28748922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994E65C0-2827-BF4E-88F3-AF6C4F51AB5E}"/>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xmlns="" id="{77AC757C-14F3-5546-9CAE-9CB61BABE3BB}"/>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CCDDC252-2AB6-F648-9202-97FB51550330}"/>
              </a:ext>
            </a:extLst>
          </p:cNvPr>
          <p:cNvSpPr>
            <a:spLocks noGrp="1"/>
          </p:cNvSpPr>
          <p:nvPr>
            <p:ph type="dt" sz="half" idx="10"/>
          </p:nvPr>
        </p:nvSpPr>
        <p:spPr/>
        <p:txBody>
          <a:bodyPr/>
          <a:lstStyle/>
          <a:p>
            <a:fld id="{B99F309D-5CF6-3243-9B1A-C4B89C16D624}" type="datetimeFigureOut">
              <a:rPr lang="en-US" smtClean="0"/>
              <a:pPr/>
              <a:t>7/26/2018</a:t>
            </a:fld>
            <a:endParaRPr lang="en-US"/>
          </a:p>
        </p:txBody>
      </p:sp>
      <p:sp>
        <p:nvSpPr>
          <p:cNvPr id="5" name="Footer Placeholder 4">
            <a:extLst>
              <a:ext uri="{FF2B5EF4-FFF2-40B4-BE49-F238E27FC236}">
                <a16:creationId xmlns:a16="http://schemas.microsoft.com/office/drawing/2014/main" xmlns="" id="{65165BC7-2EE7-0749-9190-7F2EF12FAAE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2606C8E5-FBB0-CF41-8981-3F4B200D87DA}"/>
              </a:ext>
            </a:extLst>
          </p:cNvPr>
          <p:cNvSpPr>
            <a:spLocks noGrp="1"/>
          </p:cNvSpPr>
          <p:nvPr>
            <p:ph type="sldNum" sz="quarter" idx="12"/>
          </p:nvPr>
        </p:nvSpPr>
        <p:spPr/>
        <p:txBody>
          <a:bodyPr/>
          <a:lstStyle/>
          <a:p>
            <a:fld id="{6D186F5A-35D0-C84C-A152-F95689922C43}" type="slidenum">
              <a:rPr lang="en-US" smtClean="0"/>
              <a:pPr/>
              <a:t>‹#›</a:t>
            </a:fld>
            <a:endParaRPr lang="en-US"/>
          </a:p>
        </p:txBody>
      </p:sp>
    </p:spTree>
    <p:extLst>
      <p:ext uri="{BB962C8B-B14F-4D97-AF65-F5344CB8AC3E}">
        <p14:creationId xmlns:p14="http://schemas.microsoft.com/office/powerpoint/2010/main" xmlns="" val="36343320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5314AC6-6351-F94C-98FA-0B60FCE9A55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42E0232F-A1B1-7448-8AAC-DFCB8F0DE745}"/>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6FBBB366-273E-E24B-AFC0-290E81DDD9F7}"/>
              </a:ext>
            </a:extLst>
          </p:cNvPr>
          <p:cNvSpPr>
            <a:spLocks noGrp="1"/>
          </p:cNvSpPr>
          <p:nvPr>
            <p:ph type="dt" sz="half" idx="10"/>
          </p:nvPr>
        </p:nvSpPr>
        <p:spPr/>
        <p:txBody>
          <a:bodyPr/>
          <a:lstStyle/>
          <a:p>
            <a:fld id="{B99F309D-5CF6-3243-9B1A-C4B89C16D624}" type="datetimeFigureOut">
              <a:rPr lang="en-US" smtClean="0"/>
              <a:pPr/>
              <a:t>7/26/2018</a:t>
            </a:fld>
            <a:endParaRPr lang="en-US"/>
          </a:p>
        </p:txBody>
      </p:sp>
      <p:sp>
        <p:nvSpPr>
          <p:cNvPr id="5" name="Footer Placeholder 4">
            <a:extLst>
              <a:ext uri="{FF2B5EF4-FFF2-40B4-BE49-F238E27FC236}">
                <a16:creationId xmlns:a16="http://schemas.microsoft.com/office/drawing/2014/main" xmlns="" id="{EE34BC9A-2747-ED47-BAD0-463D41E85A7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76F7F86F-D302-9744-94C4-1A2A1F5B5C65}"/>
              </a:ext>
            </a:extLst>
          </p:cNvPr>
          <p:cNvSpPr>
            <a:spLocks noGrp="1"/>
          </p:cNvSpPr>
          <p:nvPr>
            <p:ph type="sldNum" sz="quarter" idx="12"/>
          </p:nvPr>
        </p:nvSpPr>
        <p:spPr/>
        <p:txBody>
          <a:bodyPr/>
          <a:lstStyle/>
          <a:p>
            <a:fld id="{6D186F5A-35D0-C84C-A152-F95689922C43}" type="slidenum">
              <a:rPr lang="en-US" smtClean="0"/>
              <a:pPr/>
              <a:t>‹#›</a:t>
            </a:fld>
            <a:endParaRPr lang="en-US"/>
          </a:p>
        </p:txBody>
      </p:sp>
    </p:spTree>
    <p:extLst>
      <p:ext uri="{BB962C8B-B14F-4D97-AF65-F5344CB8AC3E}">
        <p14:creationId xmlns:p14="http://schemas.microsoft.com/office/powerpoint/2010/main" xmlns="" val="39030139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3CC5C18-A3B2-0940-AEC9-A8385D7F6FB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xmlns="" id="{B21B8D97-6221-F14E-AACF-69BCF8C21E5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xmlns="" id="{419585F9-291B-D74D-8B38-07863B368DB8}"/>
              </a:ext>
            </a:extLst>
          </p:cNvPr>
          <p:cNvSpPr>
            <a:spLocks noGrp="1"/>
          </p:cNvSpPr>
          <p:nvPr>
            <p:ph type="dt" sz="half" idx="10"/>
          </p:nvPr>
        </p:nvSpPr>
        <p:spPr/>
        <p:txBody>
          <a:bodyPr/>
          <a:lstStyle/>
          <a:p>
            <a:fld id="{B99F309D-5CF6-3243-9B1A-C4B89C16D624}" type="datetimeFigureOut">
              <a:rPr lang="en-US" smtClean="0"/>
              <a:pPr/>
              <a:t>7/26/2018</a:t>
            </a:fld>
            <a:endParaRPr lang="en-US"/>
          </a:p>
        </p:txBody>
      </p:sp>
      <p:sp>
        <p:nvSpPr>
          <p:cNvPr id="5" name="Footer Placeholder 4">
            <a:extLst>
              <a:ext uri="{FF2B5EF4-FFF2-40B4-BE49-F238E27FC236}">
                <a16:creationId xmlns:a16="http://schemas.microsoft.com/office/drawing/2014/main" xmlns="" id="{CFB55D98-C8C8-0B43-A722-67D06A4537D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C8CE306E-1640-FA40-9C8E-1E6786168BA3}"/>
              </a:ext>
            </a:extLst>
          </p:cNvPr>
          <p:cNvSpPr>
            <a:spLocks noGrp="1"/>
          </p:cNvSpPr>
          <p:nvPr>
            <p:ph type="sldNum" sz="quarter" idx="12"/>
          </p:nvPr>
        </p:nvSpPr>
        <p:spPr/>
        <p:txBody>
          <a:bodyPr/>
          <a:lstStyle/>
          <a:p>
            <a:fld id="{6D186F5A-35D0-C84C-A152-F95689922C43}" type="slidenum">
              <a:rPr lang="en-US" smtClean="0"/>
              <a:pPr/>
              <a:t>‹#›</a:t>
            </a:fld>
            <a:endParaRPr lang="en-US"/>
          </a:p>
        </p:txBody>
      </p:sp>
    </p:spTree>
    <p:extLst>
      <p:ext uri="{BB962C8B-B14F-4D97-AF65-F5344CB8AC3E}">
        <p14:creationId xmlns:p14="http://schemas.microsoft.com/office/powerpoint/2010/main" xmlns="" val="33739624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8531680-8F1B-6045-94D0-A8E3DE0AB5E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4A257B53-4F17-7341-AD46-4A2A5ADE344A}"/>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xmlns="" id="{75F909A3-88AD-A747-BBE9-1E367095976E}"/>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xmlns="" id="{6ED9C282-ADB1-B54A-B8CD-93DA33D41E4E}"/>
              </a:ext>
            </a:extLst>
          </p:cNvPr>
          <p:cNvSpPr>
            <a:spLocks noGrp="1"/>
          </p:cNvSpPr>
          <p:nvPr>
            <p:ph type="dt" sz="half" idx="10"/>
          </p:nvPr>
        </p:nvSpPr>
        <p:spPr/>
        <p:txBody>
          <a:bodyPr/>
          <a:lstStyle/>
          <a:p>
            <a:fld id="{B99F309D-5CF6-3243-9B1A-C4B89C16D624}" type="datetimeFigureOut">
              <a:rPr lang="en-US" smtClean="0"/>
              <a:pPr/>
              <a:t>7/26/2018</a:t>
            </a:fld>
            <a:endParaRPr lang="en-US"/>
          </a:p>
        </p:txBody>
      </p:sp>
      <p:sp>
        <p:nvSpPr>
          <p:cNvPr id="6" name="Footer Placeholder 5">
            <a:extLst>
              <a:ext uri="{FF2B5EF4-FFF2-40B4-BE49-F238E27FC236}">
                <a16:creationId xmlns:a16="http://schemas.microsoft.com/office/drawing/2014/main" xmlns="" id="{B88EC986-F130-C549-9146-3D605C5787D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5530FE96-506D-DF42-B650-76D1E60909BB}"/>
              </a:ext>
            </a:extLst>
          </p:cNvPr>
          <p:cNvSpPr>
            <a:spLocks noGrp="1"/>
          </p:cNvSpPr>
          <p:nvPr>
            <p:ph type="sldNum" sz="quarter" idx="12"/>
          </p:nvPr>
        </p:nvSpPr>
        <p:spPr/>
        <p:txBody>
          <a:bodyPr/>
          <a:lstStyle/>
          <a:p>
            <a:fld id="{6D186F5A-35D0-C84C-A152-F95689922C43}" type="slidenum">
              <a:rPr lang="en-US" smtClean="0"/>
              <a:pPr/>
              <a:t>‹#›</a:t>
            </a:fld>
            <a:endParaRPr lang="en-US"/>
          </a:p>
        </p:txBody>
      </p:sp>
    </p:spTree>
    <p:extLst>
      <p:ext uri="{BB962C8B-B14F-4D97-AF65-F5344CB8AC3E}">
        <p14:creationId xmlns:p14="http://schemas.microsoft.com/office/powerpoint/2010/main" xmlns="" val="17648177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72BDFCB-77F8-3C46-ABF1-B4553D10708E}"/>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xmlns="" id="{098312F8-1339-384A-96CD-BF791D30D10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xmlns="" id="{7545EFF1-63E7-3647-9ECE-4B90738C3DB1}"/>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xmlns="" id="{C88A2E37-6FB6-664F-8909-12B5BDAA16B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xmlns="" id="{ABACDED3-7DDD-F140-A18D-277ABC9D4FB3}"/>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xmlns="" id="{F1A7E435-082A-FD49-A3D2-82A744646C88}"/>
              </a:ext>
            </a:extLst>
          </p:cNvPr>
          <p:cNvSpPr>
            <a:spLocks noGrp="1"/>
          </p:cNvSpPr>
          <p:nvPr>
            <p:ph type="dt" sz="half" idx="10"/>
          </p:nvPr>
        </p:nvSpPr>
        <p:spPr/>
        <p:txBody>
          <a:bodyPr/>
          <a:lstStyle/>
          <a:p>
            <a:fld id="{B99F309D-5CF6-3243-9B1A-C4B89C16D624}" type="datetimeFigureOut">
              <a:rPr lang="en-US" smtClean="0"/>
              <a:pPr/>
              <a:t>7/26/2018</a:t>
            </a:fld>
            <a:endParaRPr lang="en-US"/>
          </a:p>
        </p:txBody>
      </p:sp>
      <p:sp>
        <p:nvSpPr>
          <p:cNvPr id="8" name="Footer Placeholder 7">
            <a:extLst>
              <a:ext uri="{FF2B5EF4-FFF2-40B4-BE49-F238E27FC236}">
                <a16:creationId xmlns:a16="http://schemas.microsoft.com/office/drawing/2014/main" xmlns="" id="{9E39D634-8401-FC44-8AF3-222056D8B65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xmlns="" id="{2DBE4936-E540-4743-A3A5-D9B9FF9AAF93}"/>
              </a:ext>
            </a:extLst>
          </p:cNvPr>
          <p:cNvSpPr>
            <a:spLocks noGrp="1"/>
          </p:cNvSpPr>
          <p:nvPr>
            <p:ph type="sldNum" sz="quarter" idx="12"/>
          </p:nvPr>
        </p:nvSpPr>
        <p:spPr/>
        <p:txBody>
          <a:bodyPr/>
          <a:lstStyle/>
          <a:p>
            <a:fld id="{6D186F5A-35D0-C84C-A152-F95689922C43}" type="slidenum">
              <a:rPr lang="en-US" smtClean="0"/>
              <a:pPr/>
              <a:t>‹#›</a:t>
            </a:fld>
            <a:endParaRPr lang="en-US"/>
          </a:p>
        </p:txBody>
      </p:sp>
    </p:spTree>
    <p:extLst>
      <p:ext uri="{BB962C8B-B14F-4D97-AF65-F5344CB8AC3E}">
        <p14:creationId xmlns:p14="http://schemas.microsoft.com/office/powerpoint/2010/main" xmlns="" val="23673350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8B5AE5C-589E-DC45-AB68-4A4CFDD7F4D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xmlns="" id="{7ACAD19E-A075-0A4A-8AF0-91B84B64CA0E}"/>
              </a:ext>
            </a:extLst>
          </p:cNvPr>
          <p:cNvSpPr>
            <a:spLocks noGrp="1"/>
          </p:cNvSpPr>
          <p:nvPr>
            <p:ph type="dt" sz="half" idx="10"/>
          </p:nvPr>
        </p:nvSpPr>
        <p:spPr/>
        <p:txBody>
          <a:bodyPr/>
          <a:lstStyle/>
          <a:p>
            <a:fld id="{B99F309D-5CF6-3243-9B1A-C4B89C16D624}" type="datetimeFigureOut">
              <a:rPr lang="en-US" smtClean="0"/>
              <a:pPr/>
              <a:t>7/26/2018</a:t>
            </a:fld>
            <a:endParaRPr lang="en-US"/>
          </a:p>
        </p:txBody>
      </p:sp>
      <p:sp>
        <p:nvSpPr>
          <p:cNvPr id="4" name="Footer Placeholder 3">
            <a:extLst>
              <a:ext uri="{FF2B5EF4-FFF2-40B4-BE49-F238E27FC236}">
                <a16:creationId xmlns:a16="http://schemas.microsoft.com/office/drawing/2014/main" xmlns="" id="{C017B2F6-F96C-574F-A626-6891F46AF52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xmlns="" id="{F2B25E3B-4E91-7544-B6DE-BBA47C944DDA}"/>
              </a:ext>
            </a:extLst>
          </p:cNvPr>
          <p:cNvSpPr>
            <a:spLocks noGrp="1"/>
          </p:cNvSpPr>
          <p:nvPr>
            <p:ph type="sldNum" sz="quarter" idx="12"/>
          </p:nvPr>
        </p:nvSpPr>
        <p:spPr/>
        <p:txBody>
          <a:bodyPr/>
          <a:lstStyle/>
          <a:p>
            <a:fld id="{6D186F5A-35D0-C84C-A152-F95689922C43}" type="slidenum">
              <a:rPr lang="en-US" smtClean="0"/>
              <a:pPr/>
              <a:t>‹#›</a:t>
            </a:fld>
            <a:endParaRPr lang="en-US"/>
          </a:p>
        </p:txBody>
      </p:sp>
    </p:spTree>
    <p:extLst>
      <p:ext uri="{BB962C8B-B14F-4D97-AF65-F5344CB8AC3E}">
        <p14:creationId xmlns:p14="http://schemas.microsoft.com/office/powerpoint/2010/main" xmlns="" val="29657177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2B00A5F0-BA90-0B49-B030-452E990DA85C}"/>
              </a:ext>
            </a:extLst>
          </p:cNvPr>
          <p:cNvSpPr>
            <a:spLocks noGrp="1"/>
          </p:cNvSpPr>
          <p:nvPr>
            <p:ph type="dt" sz="half" idx="10"/>
          </p:nvPr>
        </p:nvSpPr>
        <p:spPr/>
        <p:txBody>
          <a:bodyPr/>
          <a:lstStyle/>
          <a:p>
            <a:fld id="{B99F309D-5CF6-3243-9B1A-C4B89C16D624}" type="datetimeFigureOut">
              <a:rPr lang="en-US" smtClean="0"/>
              <a:pPr/>
              <a:t>7/26/2018</a:t>
            </a:fld>
            <a:endParaRPr lang="en-US"/>
          </a:p>
        </p:txBody>
      </p:sp>
      <p:sp>
        <p:nvSpPr>
          <p:cNvPr id="3" name="Footer Placeholder 2">
            <a:extLst>
              <a:ext uri="{FF2B5EF4-FFF2-40B4-BE49-F238E27FC236}">
                <a16:creationId xmlns:a16="http://schemas.microsoft.com/office/drawing/2014/main" xmlns="" id="{6B2B87C8-9578-E243-A2FB-A22DA71017B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xmlns="" id="{B1857927-4FE0-0544-9909-E47BDA4B7621}"/>
              </a:ext>
            </a:extLst>
          </p:cNvPr>
          <p:cNvSpPr>
            <a:spLocks noGrp="1"/>
          </p:cNvSpPr>
          <p:nvPr>
            <p:ph type="sldNum" sz="quarter" idx="12"/>
          </p:nvPr>
        </p:nvSpPr>
        <p:spPr/>
        <p:txBody>
          <a:bodyPr/>
          <a:lstStyle/>
          <a:p>
            <a:fld id="{6D186F5A-35D0-C84C-A152-F95689922C43}" type="slidenum">
              <a:rPr lang="en-US" smtClean="0"/>
              <a:pPr/>
              <a:t>‹#›</a:t>
            </a:fld>
            <a:endParaRPr lang="en-US"/>
          </a:p>
        </p:txBody>
      </p:sp>
    </p:spTree>
    <p:extLst>
      <p:ext uri="{BB962C8B-B14F-4D97-AF65-F5344CB8AC3E}">
        <p14:creationId xmlns:p14="http://schemas.microsoft.com/office/powerpoint/2010/main" xmlns="" val="14255667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8D9C262-E290-3A45-9007-4AED9C8D8B2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xmlns="" id="{38854004-1596-4246-99F8-6F8EF894004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xmlns="" id="{436B279D-5391-1340-B5B5-0F5B11A3E49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xmlns="" id="{2A2009F1-41D2-194B-92E5-AC516681AF3A}"/>
              </a:ext>
            </a:extLst>
          </p:cNvPr>
          <p:cNvSpPr>
            <a:spLocks noGrp="1"/>
          </p:cNvSpPr>
          <p:nvPr>
            <p:ph type="dt" sz="half" idx="10"/>
          </p:nvPr>
        </p:nvSpPr>
        <p:spPr/>
        <p:txBody>
          <a:bodyPr/>
          <a:lstStyle/>
          <a:p>
            <a:fld id="{B99F309D-5CF6-3243-9B1A-C4B89C16D624}" type="datetimeFigureOut">
              <a:rPr lang="en-US" smtClean="0"/>
              <a:pPr/>
              <a:t>7/26/2018</a:t>
            </a:fld>
            <a:endParaRPr lang="en-US"/>
          </a:p>
        </p:txBody>
      </p:sp>
      <p:sp>
        <p:nvSpPr>
          <p:cNvPr id="6" name="Footer Placeholder 5">
            <a:extLst>
              <a:ext uri="{FF2B5EF4-FFF2-40B4-BE49-F238E27FC236}">
                <a16:creationId xmlns:a16="http://schemas.microsoft.com/office/drawing/2014/main" xmlns="" id="{4E340506-CFB9-A042-B713-C2542C0BE25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8EDBD419-7246-2540-934B-339F97E6957F}"/>
              </a:ext>
            </a:extLst>
          </p:cNvPr>
          <p:cNvSpPr>
            <a:spLocks noGrp="1"/>
          </p:cNvSpPr>
          <p:nvPr>
            <p:ph type="sldNum" sz="quarter" idx="12"/>
          </p:nvPr>
        </p:nvSpPr>
        <p:spPr/>
        <p:txBody>
          <a:bodyPr/>
          <a:lstStyle/>
          <a:p>
            <a:fld id="{6D186F5A-35D0-C84C-A152-F95689922C43}" type="slidenum">
              <a:rPr lang="en-US" smtClean="0"/>
              <a:pPr/>
              <a:t>‹#›</a:t>
            </a:fld>
            <a:endParaRPr lang="en-US"/>
          </a:p>
        </p:txBody>
      </p:sp>
    </p:spTree>
    <p:extLst>
      <p:ext uri="{BB962C8B-B14F-4D97-AF65-F5344CB8AC3E}">
        <p14:creationId xmlns:p14="http://schemas.microsoft.com/office/powerpoint/2010/main" xmlns="" val="39783322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5DD3F03-A2BF-8D45-9368-B8C8746117A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xmlns="" id="{D8C89BD2-65BC-D043-968D-8DEC18F2263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xmlns="" id="{D826EE5B-610B-CA4D-9E85-953DBA170BD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xmlns="" id="{0E0DDCAB-4070-5E41-BCBA-3FC1D0693398}"/>
              </a:ext>
            </a:extLst>
          </p:cNvPr>
          <p:cNvSpPr>
            <a:spLocks noGrp="1"/>
          </p:cNvSpPr>
          <p:nvPr>
            <p:ph type="dt" sz="half" idx="10"/>
          </p:nvPr>
        </p:nvSpPr>
        <p:spPr/>
        <p:txBody>
          <a:bodyPr/>
          <a:lstStyle/>
          <a:p>
            <a:fld id="{B99F309D-5CF6-3243-9B1A-C4B89C16D624}" type="datetimeFigureOut">
              <a:rPr lang="en-US" smtClean="0"/>
              <a:pPr/>
              <a:t>7/26/2018</a:t>
            </a:fld>
            <a:endParaRPr lang="en-US"/>
          </a:p>
        </p:txBody>
      </p:sp>
      <p:sp>
        <p:nvSpPr>
          <p:cNvPr id="6" name="Footer Placeholder 5">
            <a:extLst>
              <a:ext uri="{FF2B5EF4-FFF2-40B4-BE49-F238E27FC236}">
                <a16:creationId xmlns:a16="http://schemas.microsoft.com/office/drawing/2014/main" xmlns="" id="{C5921077-D93D-184B-90E5-0726298EE81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3542E988-444A-D748-974A-12D21461389D}"/>
              </a:ext>
            </a:extLst>
          </p:cNvPr>
          <p:cNvSpPr>
            <a:spLocks noGrp="1"/>
          </p:cNvSpPr>
          <p:nvPr>
            <p:ph type="sldNum" sz="quarter" idx="12"/>
          </p:nvPr>
        </p:nvSpPr>
        <p:spPr/>
        <p:txBody>
          <a:bodyPr/>
          <a:lstStyle/>
          <a:p>
            <a:fld id="{6D186F5A-35D0-C84C-A152-F95689922C43}" type="slidenum">
              <a:rPr lang="en-US" smtClean="0"/>
              <a:pPr/>
              <a:t>‹#›</a:t>
            </a:fld>
            <a:endParaRPr lang="en-US"/>
          </a:p>
        </p:txBody>
      </p:sp>
    </p:spTree>
    <p:extLst>
      <p:ext uri="{BB962C8B-B14F-4D97-AF65-F5344CB8AC3E}">
        <p14:creationId xmlns:p14="http://schemas.microsoft.com/office/powerpoint/2010/main" xmlns="" val="16361709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25B70F54-2128-CB49-A555-D1135EF47E0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xmlns="" id="{63A1136A-D691-BA4E-927D-2089775594C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E097D185-5AC4-AB4F-8AB4-81DF51379E1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99F309D-5CF6-3243-9B1A-C4B89C16D624}" type="datetimeFigureOut">
              <a:rPr lang="en-US" smtClean="0"/>
              <a:pPr/>
              <a:t>7/26/2018</a:t>
            </a:fld>
            <a:endParaRPr lang="en-US"/>
          </a:p>
        </p:txBody>
      </p:sp>
      <p:sp>
        <p:nvSpPr>
          <p:cNvPr id="5" name="Footer Placeholder 4">
            <a:extLst>
              <a:ext uri="{FF2B5EF4-FFF2-40B4-BE49-F238E27FC236}">
                <a16:creationId xmlns:a16="http://schemas.microsoft.com/office/drawing/2014/main" xmlns="" id="{C051564C-4BA6-294B-A0C4-1A65A268960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xmlns="" id="{A8D9506A-E5B6-AA48-BEA9-AFE3F128D31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186F5A-35D0-C84C-A152-F95689922C43}" type="slidenum">
              <a:rPr lang="en-US" smtClean="0"/>
              <a:pPr/>
              <a:t>‹#›</a:t>
            </a:fld>
            <a:endParaRPr lang="en-US"/>
          </a:p>
        </p:txBody>
      </p:sp>
    </p:spTree>
    <p:extLst>
      <p:ext uri="{BB962C8B-B14F-4D97-AF65-F5344CB8AC3E}">
        <p14:creationId xmlns:p14="http://schemas.microsoft.com/office/powerpoint/2010/main" xmlns="" val="36108514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6.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052346"/>
            <a:ext cx="10515600" cy="1696940"/>
          </a:xfrm>
        </p:spPr>
        <p:txBody>
          <a:bodyPr>
            <a:normAutofit fontScale="90000"/>
          </a:bodyPr>
          <a:lstStyle/>
          <a:p>
            <a:pPr algn="ctr"/>
            <a:r>
              <a:rPr lang="en-GB" b="1" dirty="0"/>
              <a:t>High retention in care and </a:t>
            </a:r>
            <a:r>
              <a:rPr lang="en-GB" b="1" dirty="0" err="1"/>
              <a:t>virological</a:t>
            </a:r>
            <a:r>
              <a:rPr lang="en-GB" b="1" dirty="0"/>
              <a:t> suppression after Fast-Track ART initiation in the Botswana Combination Prevention Project (BCPP) </a:t>
            </a:r>
            <a:endParaRPr lang="en-GB" sz="1300" b="1" dirty="0">
              <a:solidFill>
                <a:srgbClr val="FF0000"/>
              </a:solidFill>
            </a:endParaRPr>
          </a:p>
        </p:txBody>
      </p:sp>
      <p:pic>
        <p:nvPicPr>
          <p:cNvPr id="4" name="Picture 3"/>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5108754" y="560797"/>
            <a:ext cx="1980255" cy="2378347"/>
          </a:xfrm>
          <a:prstGeom prst="rect">
            <a:avLst/>
          </a:prstGeom>
        </p:spPr>
      </p:pic>
      <p:sp>
        <p:nvSpPr>
          <p:cNvPr id="3" name="TextBox 2">
            <a:extLst>
              <a:ext uri="{FF2B5EF4-FFF2-40B4-BE49-F238E27FC236}">
                <a16:creationId xmlns:a16="http://schemas.microsoft.com/office/drawing/2014/main" xmlns="" id="{1BD18ECD-90DC-D14D-AFEA-409B7A05F459}"/>
              </a:ext>
            </a:extLst>
          </p:cNvPr>
          <p:cNvSpPr txBox="1"/>
          <p:nvPr/>
        </p:nvSpPr>
        <p:spPr>
          <a:xfrm>
            <a:off x="1016000" y="4862488"/>
            <a:ext cx="10236200" cy="1785104"/>
          </a:xfrm>
          <a:prstGeom prst="rect">
            <a:avLst/>
          </a:prstGeom>
          <a:noFill/>
        </p:spPr>
        <p:txBody>
          <a:bodyPr wrap="square" rtlCol="0">
            <a:spAutoFit/>
          </a:bodyPr>
          <a:lstStyle/>
          <a:p>
            <a:pPr algn="ctr"/>
            <a:r>
              <a:rPr lang="en-US" b="1" u="sng" dirty="0"/>
              <a:t>Dr. </a:t>
            </a:r>
            <a:r>
              <a:rPr lang="en-US" b="1" u="sng" dirty="0" err="1"/>
              <a:t>Refeletswe</a:t>
            </a:r>
            <a:r>
              <a:rPr lang="en-US" b="1" u="sng" dirty="0"/>
              <a:t> </a:t>
            </a:r>
            <a:r>
              <a:rPr lang="en-US" b="1" u="sng" dirty="0" err="1"/>
              <a:t>Lebelonyane</a:t>
            </a:r>
            <a:r>
              <a:rPr lang="en-US" dirty="0"/>
              <a:t>, P. </a:t>
            </a:r>
            <a:r>
              <a:rPr lang="en-US" dirty="0" err="1"/>
              <a:t>Bachanas</a:t>
            </a:r>
            <a:r>
              <a:rPr lang="en-US" dirty="0"/>
              <a:t>, W. Abrams, M. Roland, J. </a:t>
            </a:r>
            <a:r>
              <a:rPr lang="en-US" dirty="0" err="1"/>
              <a:t>Theu</a:t>
            </a:r>
            <a:r>
              <a:rPr lang="en-US" dirty="0"/>
              <a:t>, M. </a:t>
            </a:r>
            <a:r>
              <a:rPr lang="en-US" dirty="0" err="1"/>
              <a:t>Kapanda</a:t>
            </a:r>
            <a:r>
              <a:rPr lang="en-US" dirty="0"/>
              <a:t>, S. </a:t>
            </a:r>
            <a:r>
              <a:rPr lang="en-US" dirty="0" err="1"/>
              <a:t>Matambo</a:t>
            </a:r>
            <a:r>
              <a:rPr lang="en-US" dirty="0"/>
              <a:t>, S. </a:t>
            </a:r>
            <a:r>
              <a:rPr lang="en-US" dirty="0" err="1"/>
              <a:t>Lockman</a:t>
            </a:r>
            <a:r>
              <a:rPr lang="en-US" dirty="0"/>
              <a:t>, J. Moore, L. Block, T. </a:t>
            </a:r>
            <a:r>
              <a:rPr lang="en-US" dirty="0" err="1"/>
              <a:t>Gaolathe</a:t>
            </a:r>
            <a:r>
              <a:rPr lang="en-US" dirty="0"/>
              <a:t>, J. </a:t>
            </a:r>
            <a:r>
              <a:rPr lang="en-US" dirty="0" err="1"/>
              <a:t>Makhema</a:t>
            </a:r>
            <a:r>
              <a:rPr lang="en-US" dirty="0"/>
              <a:t>, J.N. Jarvis</a:t>
            </a:r>
          </a:p>
          <a:p>
            <a:pPr algn="ctr"/>
            <a:endParaRPr lang="en-US" dirty="0"/>
          </a:p>
          <a:p>
            <a:pPr algn="ctr"/>
            <a:r>
              <a:rPr lang="en-US" sz="1400" b="1" dirty="0"/>
              <a:t>Botswana Ministry of Health and Wellness, Gaborone, Botswana </a:t>
            </a:r>
          </a:p>
          <a:p>
            <a:pPr algn="ctr"/>
            <a:r>
              <a:rPr lang="en-US" sz="1400" dirty="0"/>
              <a:t>Centers for Disease Control and Prevention, Division of Global HIV/AIDS and TB, Atlanta, United States, </a:t>
            </a:r>
          </a:p>
          <a:p>
            <a:pPr algn="ctr"/>
            <a:r>
              <a:rPr lang="en-US" sz="1400" dirty="0"/>
              <a:t>Harvard T.H. Chan School of Public Health, Boston, United States, </a:t>
            </a:r>
          </a:p>
          <a:p>
            <a:pPr algn="ctr"/>
            <a:r>
              <a:rPr lang="en-US" sz="1400" dirty="0"/>
              <a:t>Centers for Disease Control and Prevention; Botswana Harvard Partnership; &amp; Botswana-</a:t>
            </a:r>
            <a:r>
              <a:rPr lang="en-US" sz="1400" dirty="0" err="1"/>
              <a:t>UPenn</a:t>
            </a:r>
            <a:r>
              <a:rPr lang="en-US" sz="1400" dirty="0"/>
              <a:t> Partnership, Gaborone, Botswana</a:t>
            </a:r>
          </a:p>
        </p:txBody>
      </p:sp>
      <p:pic>
        <p:nvPicPr>
          <p:cNvPr id="5" name="Picture 4">
            <a:extLst>
              <a:ext uri="{FF2B5EF4-FFF2-40B4-BE49-F238E27FC236}">
                <a16:creationId xmlns:a16="http://schemas.microsoft.com/office/drawing/2014/main" xmlns="" id="{18302F75-3FFF-EF44-AE93-CA184833348A}"/>
              </a:ext>
            </a:extLst>
          </p:cNvPr>
          <p:cNvPicPr>
            <a:picLocks noChangeAspect="1"/>
          </p:cNvPicPr>
          <p:nvPr/>
        </p:nvPicPr>
        <p:blipFill>
          <a:blip r:embed="rId4">
            <a:extLst>
              <a:ext uri="{28A0092B-C50C-407E-A947-70E740481C1C}">
                <a14:useLocalDpi xmlns:a14="http://schemas.microsoft.com/office/drawing/2010/main" xmlns="" val="0"/>
              </a:ext>
            </a:extLst>
          </a:blip>
          <a:stretch>
            <a:fillRect/>
          </a:stretch>
        </p:blipFill>
        <p:spPr>
          <a:xfrm>
            <a:off x="10846062" y="6356704"/>
            <a:ext cx="1078471" cy="358060"/>
          </a:xfrm>
          <a:prstGeom prst="rect">
            <a:avLst/>
          </a:prstGeom>
        </p:spPr>
      </p:pic>
    </p:spTree>
    <p:extLst>
      <p:ext uri="{BB962C8B-B14F-4D97-AF65-F5344CB8AC3E}">
        <p14:creationId xmlns:p14="http://schemas.microsoft.com/office/powerpoint/2010/main" xmlns="" val="204626750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C44B44D-CA44-FB4D-974E-BAFBD8DCA7FD}"/>
              </a:ext>
            </a:extLst>
          </p:cNvPr>
          <p:cNvSpPr>
            <a:spLocks noGrp="1"/>
          </p:cNvSpPr>
          <p:nvPr>
            <p:ph type="title"/>
          </p:nvPr>
        </p:nvSpPr>
        <p:spPr/>
        <p:txBody>
          <a:bodyPr/>
          <a:lstStyle/>
          <a:p>
            <a:r>
              <a:rPr lang="en-US" dirty="0"/>
              <a:t>Patient Characteristics </a:t>
            </a:r>
            <a:r>
              <a:rPr lang="en-US" sz="2000" dirty="0"/>
              <a:t>(of the 3629 HIV +</a:t>
            </a:r>
            <a:r>
              <a:rPr lang="en-US" sz="2000" dirty="0" err="1"/>
              <a:t>ve</a:t>
            </a:r>
            <a:r>
              <a:rPr lang="en-US" sz="2000" dirty="0"/>
              <a:t> individuals not on ART)</a:t>
            </a:r>
          </a:p>
        </p:txBody>
      </p:sp>
      <p:sp>
        <p:nvSpPr>
          <p:cNvPr id="4" name="TextBox 3">
            <a:extLst>
              <a:ext uri="{FF2B5EF4-FFF2-40B4-BE49-F238E27FC236}">
                <a16:creationId xmlns:a16="http://schemas.microsoft.com/office/drawing/2014/main" xmlns="" id="{4078427F-1DFF-944A-9977-62FCF1543652}"/>
              </a:ext>
            </a:extLst>
          </p:cNvPr>
          <p:cNvSpPr txBox="1"/>
          <p:nvPr/>
        </p:nvSpPr>
        <p:spPr>
          <a:xfrm>
            <a:off x="10632560" y="42530"/>
            <a:ext cx="1523943" cy="369332"/>
          </a:xfrm>
          <a:prstGeom prst="rect">
            <a:avLst/>
          </a:prstGeom>
          <a:noFill/>
        </p:spPr>
        <p:txBody>
          <a:bodyPr wrap="none" rtlCol="0">
            <a:spAutoFit/>
          </a:bodyPr>
          <a:lstStyle/>
          <a:p>
            <a:r>
              <a:rPr lang="en-US" dirty="0">
                <a:solidFill>
                  <a:schemeClr val="bg1">
                    <a:lumMod val="50000"/>
                  </a:schemeClr>
                </a:solidFill>
              </a:rPr>
              <a:t>Results Slide 2</a:t>
            </a:r>
          </a:p>
        </p:txBody>
      </p:sp>
      <p:graphicFrame>
        <p:nvGraphicFramePr>
          <p:cNvPr id="5" name="Table 4">
            <a:extLst>
              <a:ext uri="{FF2B5EF4-FFF2-40B4-BE49-F238E27FC236}">
                <a16:creationId xmlns:a16="http://schemas.microsoft.com/office/drawing/2014/main" xmlns="" id="{4B7E32EC-E324-304F-AAB8-05D24708FE52}"/>
              </a:ext>
            </a:extLst>
          </p:cNvPr>
          <p:cNvGraphicFramePr>
            <a:graphicFrameLocks noGrp="1"/>
          </p:cNvGraphicFramePr>
          <p:nvPr>
            <p:extLst>
              <p:ext uri="{D42A27DB-BD31-4B8C-83A1-F6EECF244321}">
                <p14:modId xmlns:p14="http://schemas.microsoft.com/office/powerpoint/2010/main" xmlns="" val="1523498073"/>
              </p:ext>
            </p:extLst>
          </p:nvPr>
        </p:nvGraphicFramePr>
        <p:xfrm>
          <a:off x="965200" y="1360488"/>
          <a:ext cx="9931400" cy="4396328"/>
        </p:xfrm>
        <a:graphic>
          <a:graphicData uri="http://schemas.openxmlformats.org/drawingml/2006/table">
            <a:tbl>
              <a:tblPr firstRow="1" bandRow="1">
                <a:tableStyleId>{5C22544A-7EE6-4342-B048-85BDC9FD1C3A}</a:tableStyleId>
              </a:tblPr>
              <a:tblGrid>
                <a:gridCol w="3225800">
                  <a:extLst>
                    <a:ext uri="{9D8B030D-6E8A-4147-A177-3AD203B41FA5}">
                      <a16:colId xmlns:a16="http://schemas.microsoft.com/office/drawing/2014/main" xmlns="" val="1790926715"/>
                    </a:ext>
                  </a:extLst>
                </a:gridCol>
                <a:gridCol w="2717800">
                  <a:extLst>
                    <a:ext uri="{9D8B030D-6E8A-4147-A177-3AD203B41FA5}">
                      <a16:colId xmlns:a16="http://schemas.microsoft.com/office/drawing/2014/main" xmlns="" val="2009201126"/>
                    </a:ext>
                  </a:extLst>
                </a:gridCol>
                <a:gridCol w="2717800">
                  <a:extLst>
                    <a:ext uri="{9D8B030D-6E8A-4147-A177-3AD203B41FA5}">
                      <a16:colId xmlns:a16="http://schemas.microsoft.com/office/drawing/2014/main" xmlns="" val="1814532948"/>
                    </a:ext>
                  </a:extLst>
                </a:gridCol>
                <a:gridCol w="1270000">
                  <a:extLst>
                    <a:ext uri="{9D8B030D-6E8A-4147-A177-3AD203B41FA5}">
                      <a16:colId xmlns:a16="http://schemas.microsoft.com/office/drawing/2014/main" xmlns="" val="3581816706"/>
                    </a:ext>
                  </a:extLst>
                </a:gridCol>
              </a:tblGrid>
              <a:tr h="375900">
                <a:tc>
                  <a:txBody>
                    <a:bodyPr/>
                    <a:lstStyle/>
                    <a:p>
                      <a:endParaRPr lang="en-US" dirty="0">
                        <a:latin typeface="+mj-lt"/>
                      </a:endParaRPr>
                    </a:p>
                  </a:txBody>
                  <a:tcPr/>
                </a:tc>
                <a:tc>
                  <a:txBody>
                    <a:bodyPr/>
                    <a:lstStyle/>
                    <a:p>
                      <a:r>
                        <a:rPr lang="en-US" dirty="0">
                          <a:latin typeface="+mj-lt"/>
                        </a:rPr>
                        <a:t>Pre Fast Track</a:t>
                      </a:r>
                    </a:p>
                  </a:txBody>
                  <a:tcPr/>
                </a:tc>
                <a:tc>
                  <a:txBody>
                    <a:bodyPr/>
                    <a:lstStyle/>
                    <a:p>
                      <a:r>
                        <a:rPr lang="en-US" dirty="0">
                          <a:latin typeface="+mj-lt"/>
                        </a:rPr>
                        <a:t>Fast-Track</a:t>
                      </a:r>
                    </a:p>
                  </a:txBody>
                  <a:tcPr/>
                </a:tc>
                <a:tc>
                  <a:txBody>
                    <a:bodyPr/>
                    <a:lstStyle/>
                    <a:p>
                      <a:r>
                        <a:rPr lang="en-US" b="0" i="1" dirty="0">
                          <a:latin typeface="+mj-lt"/>
                        </a:rPr>
                        <a:t>P-value</a:t>
                      </a:r>
                    </a:p>
                  </a:txBody>
                  <a:tcPr/>
                </a:tc>
                <a:extLst>
                  <a:ext uri="{0D108BD9-81ED-4DB2-BD59-A6C34878D82A}">
                    <a16:rowId xmlns:a16="http://schemas.microsoft.com/office/drawing/2014/main" xmlns="" val="2649863705"/>
                  </a:ext>
                </a:extLst>
              </a:tr>
              <a:tr h="410014">
                <a:tc>
                  <a:txBody>
                    <a:bodyPr/>
                    <a:lstStyle/>
                    <a:p>
                      <a:r>
                        <a:rPr lang="en-US" i="1" dirty="0">
                          <a:latin typeface="+mj-lt"/>
                        </a:rPr>
                        <a:t>n</a:t>
                      </a:r>
                    </a:p>
                  </a:txBody>
                  <a:tcPr>
                    <a:solidFill>
                      <a:schemeClr val="bg1">
                        <a:lumMod val="95000"/>
                      </a:schemeClr>
                    </a:solidFill>
                  </a:tcPr>
                </a:tc>
                <a:tc>
                  <a:txBody>
                    <a:bodyPr/>
                    <a:lstStyle/>
                    <a:p>
                      <a:pPr algn="ctr"/>
                      <a:r>
                        <a:rPr lang="en-US" i="1" dirty="0">
                          <a:latin typeface="+mj-lt"/>
                        </a:rPr>
                        <a:t>1965</a:t>
                      </a:r>
                    </a:p>
                  </a:txBody>
                  <a:tcPr>
                    <a:solidFill>
                      <a:schemeClr val="bg1">
                        <a:lumMod val="95000"/>
                      </a:schemeClr>
                    </a:solidFill>
                  </a:tcPr>
                </a:tc>
                <a:tc>
                  <a:txBody>
                    <a:bodyPr/>
                    <a:lstStyle/>
                    <a:p>
                      <a:pPr algn="ctr"/>
                      <a:r>
                        <a:rPr lang="en-US" i="1" dirty="0">
                          <a:latin typeface="+mj-lt"/>
                        </a:rPr>
                        <a:t>1013</a:t>
                      </a:r>
                    </a:p>
                  </a:txBody>
                  <a:tcPr>
                    <a:solidFill>
                      <a:schemeClr val="bg1">
                        <a:lumMod val="95000"/>
                      </a:schemeClr>
                    </a:solidFill>
                  </a:tcPr>
                </a:tc>
                <a:tc>
                  <a:txBody>
                    <a:bodyPr/>
                    <a:lstStyle/>
                    <a:p>
                      <a:pPr algn="ctr"/>
                      <a:endParaRPr lang="en-US">
                        <a:latin typeface="+mj-lt"/>
                      </a:endParaRPr>
                    </a:p>
                  </a:txBody>
                  <a:tcPr>
                    <a:solidFill>
                      <a:schemeClr val="bg1">
                        <a:lumMod val="95000"/>
                      </a:schemeClr>
                    </a:solidFill>
                  </a:tcPr>
                </a:tc>
                <a:extLst>
                  <a:ext uri="{0D108BD9-81ED-4DB2-BD59-A6C34878D82A}">
                    <a16:rowId xmlns:a16="http://schemas.microsoft.com/office/drawing/2014/main" xmlns="" val="186167986"/>
                  </a:ext>
                </a:extLst>
              </a:tr>
              <a:tr h="410014">
                <a:tc>
                  <a:txBody>
                    <a:bodyPr/>
                    <a:lstStyle/>
                    <a:p>
                      <a:r>
                        <a:rPr lang="en-US" i="1" dirty="0">
                          <a:latin typeface="+mj-lt"/>
                        </a:rPr>
                        <a:t>Dates</a:t>
                      </a:r>
                    </a:p>
                  </a:txBody>
                  <a:tcPr>
                    <a:solidFill>
                      <a:schemeClr val="bg1">
                        <a:lumMod val="95000"/>
                      </a:schemeClr>
                    </a:solidFill>
                  </a:tcPr>
                </a:tc>
                <a:tc>
                  <a:txBody>
                    <a:bodyPr/>
                    <a:lstStyle/>
                    <a:p>
                      <a:pPr algn="ctr"/>
                      <a:r>
                        <a:rPr lang="en-US" i="1" dirty="0">
                          <a:latin typeface="+mj-lt"/>
                        </a:rPr>
                        <a:t>Nov 2013-May 2016</a:t>
                      </a:r>
                    </a:p>
                  </a:txBody>
                  <a:tcPr>
                    <a:solidFill>
                      <a:schemeClr val="bg1">
                        <a:lumMod val="95000"/>
                      </a:schemeClr>
                    </a:solidFill>
                  </a:tcPr>
                </a:tc>
                <a:tc>
                  <a:txBody>
                    <a:bodyPr/>
                    <a:lstStyle/>
                    <a:p>
                      <a:pPr algn="ctr"/>
                      <a:r>
                        <a:rPr lang="en-US" i="1" dirty="0">
                          <a:latin typeface="+mj-lt"/>
                        </a:rPr>
                        <a:t>June 2016-May 2018</a:t>
                      </a:r>
                    </a:p>
                  </a:txBody>
                  <a:tcPr>
                    <a:solidFill>
                      <a:schemeClr val="bg1">
                        <a:lumMod val="95000"/>
                      </a:schemeClr>
                    </a:solidFill>
                  </a:tcPr>
                </a:tc>
                <a:tc>
                  <a:txBody>
                    <a:bodyPr/>
                    <a:lstStyle/>
                    <a:p>
                      <a:pPr algn="ctr"/>
                      <a:endParaRPr lang="en-US" dirty="0">
                        <a:latin typeface="+mj-lt"/>
                      </a:endParaRPr>
                    </a:p>
                  </a:txBody>
                  <a:tcPr>
                    <a:solidFill>
                      <a:schemeClr val="bg1">
                        <a:lumMod val="95000"/>
                      </a:schemeClr>
                    </a:solidFill>
                  </a:tcPr>
                </a:tc>
                <a:extLst>
                  <a:ext uri="{0D108BD9-81ED-4DB2-BD59-A6C34878D82A}">
                    <a16:rowId xmlns:a16="http://schemas.microsoft.com/office/drawing/2014/main" xmlns="" val="1475252281"/>
                  </a:ext>
                </a:extLst>
              </a:tr>
              <a:tr h="640080">
                <a:tc>
                  <a:txBody>
                    <a:bodyPr/>
                    <a:lstStyle/>
                    <a:p>
                      <a:r>
                        <a:rPr lang="en-US" b="1" dirty="0">
                          <a:latin typeface="+mj-lt"/>
                        </a:rPr>
                        <a:t>Age (years)</a:t>
                      </a:r>
                    </a:p>
                  </a:txBody>
                  <a:tcPr/>
                </a:tc>
                <a:tc>
                  <a:txBody>
                    <a:bodyPr/>
                    <a:lstStyle/>
                    <a:p>
                      <a:pPr algn="ctr"/>
                      <a:r>
                        <a:rPr lang="en-US" b="1" dirty="0">
                          <a:solidFill>
                            <a:srgbClr val="0432FF"/>
                          </a:solidFill>
                          <a:latin typeface="+mj-lt"/>
                        </a:rPr>
                        <a:t>36 (29-45)</a:t>
                      </a:r>
                    </a:p>
                  </a:txBody>
                  <a:tcPr/>
                </a:tc>
                <a:tc>
                  <a:txBody>
                    <a:bodyPr/>
                    <a:lstStyle/>
                    <a:p>
                      <a:pPr algn="ctr"/>
                      <a:r>
                        <a:rPr lang="en-US" b="1" dirty="0">
                          <a:solidFill>
                            <a:srgbClr val="FF0000"/>
                          </a:solidFill>
                          <a:latin typeface="+mj-lt"/>
                        </a:rPr>
                        <a:t>32 (IQR 26-40)</a:t>
                      </a:r>
                    </a:p>
                  </a:txBody>
                  <a:tcPr/>
                </a:tc>
                <a:tc>
                  <a:txBody>
                    <a:bodyPr/>
                    <a:lstStyle/>
                    <a:p>
                      <a:pPr algn="ctr"/>
                      <a:r>
                        <a:rPr lang="en-US" i="1" dirty="0">
                          <a:latin typeface="+mj-lt"/>
                        </a:rPr>
                        <a:t>&lt; 0.001</a:t>
                      </a:r>
                    </a:p>
                  </a:txBody>
                  <a:tcPr/>
                </a:tc>
                <a:extLst>
                  <a:ext uri="{0D108BD9-81ED-4DB2-BD59-A6C34878D82A}">
                    <a16:rowId xmlns:a16="http://schemas.microsoft.com/office/drawing/2014/main" xmlns="" val="2539955351"/>
                  </a:ext>
                </a:extLst>
              </a:tr>
              <a:tr h="640080">
                <a:tc>
                  <a:txBody>
                    <a:bodyPr/>
                    <a:lstStyle/>
                    <a:p>
                      <a:r>
                        <a:rPr lang="en-US" b="1" dirty="0">
                          <a:latin typeface="+mj-lt"/>
                        </a:rPr>
                        <a:t>Sex (% Female, </a:t>
                      </a:r>
                      <a:r>
                        <a:rPr lang="en-US" b="1" i="1" dirty="0">
                          <a:latin typeface="+mj-lt"/>
                        </a:rPr>
                        <a:t>n</a:t>
                      </a:r>
                      <a:r>
                        <a:rPr lang="en-US" b="1" dirty="0">
                          <a:latin typeface="+mj-lt"/>
                        </a:rPr>
                        <a:t>)</a:t>
                      </a:r>
                    </a:p>
                  </a:txBody>
                  <a:tcPr/>
                </a:tc>
                <a:tc>
                  <a:txBody>
                    <a:bodyPr/>
                    <a:lstStyle/>
                    <a:p>
                      <a:pPr algn="ctr"/>
                      <a:r>
                        <a:rPr lang="en-US" b="1" dirty="0">
                          <a:solidFill>
                            <a:srgbClr val="0432FF"/>
                          </a:solidFill>
                          <a:latin typeface="+mj-lt"/>
                        </a:rPr>
                        <a:t>62% (1228)</a:t>
                      </a:r>
                    </a:p>
                  </a:txBody>
                  <a:tcPr/>
                </a:tc>
                <a:tc>
                  <a:txBody>
                    <a:bodyPr/>
                    <a:lstStyle/>
                    <a:p>
                      <a:pPr algn="ctr"/>
                      <a:r>
                        <a:rPr lang="en-US" b="1" dirty="0">
                          <a:solidFill>
                            <a:srgbClr val="FF0000"/>
                          </a:solidFill>
                          <a:latin typeface="+mj-lt"/>
                        </a:rPr>
                        <a:t>56% (562)</a:t>
                      </a:r>
                    </a:p>
                  </a:txBody>
                  <a:tcPr/>
                </a:tc>
                <a:tc>
                  <a:txBody>
                    <a:bodyPr/>
                    <a:lstStyle/>
                    <a:p>
                      <a:pPr algn="ctr"/>
                      <a:r>
                        <a:rPr lang="en-US" i="1" dirty="0">
                          <a:latin typeface="+mj-lt"/>
                        </a:rPr>
                        <a:t>&lt; 0.001</a:t>
                      </a:r>
                    </a:p>
                  </a:txBody>
                  <a:tcPr/>
                </a:tc>
                <a:extLst>
                  <a:ext uri="{0D108BD9-81ED-4DB2-BD59-A6C34878D82A}">
                    <a16:rowId xmlns:a16="http://schemas.microsoft.com/office/drawing/2014/main" xmlns="" val="4079410379"/>
                  </a:ext>
                </a:extLst>
              </a:tr>
              <a:tr h="640080">
                <a:tc>
                  <a:txBody>
                    <a:bodyPr/>
                    <a:lstStyle/>
                    <a:p>
                      <a:r>
                        <a:rPr lang="en-US" b="1" dirty="0">
                          <a:latin typeface="+mj-lt"/>
                        </a:rPr>
                        <a:t>Baseline CD4 count (cells/µL)</a:t>
                      </a:r>
                    </a:p>
                  </a:txBody>
                  <a:tcPr/>
                </a:tc>
                <a:tc>
                  <a:txBody>
                    <a:bodyPr/>
                    <a:lstStyle/>
                    <a:p>
                      <a:pPr algn="ctr"/>
                      <a:r>
                        <a:rPr lang="en-US" b="1" dirty="0">
                          <a:solidFill>
                            <a:srgbClr val="0432FF"/>
                          </a:solidFill>
                          <a:latin typeface="+mj-lt"/>
                        </a:rPr>
                        <a:t>334 (214-467)</a:t>
                      </a:r>
                    </a:p>
                  </a:txBody>
                  <a:tcPr/>
                </a:tc>
                <a:tc>
                  <a:txBody>
                    <a:bodyPr/>
                    <a:lstStyle/>
                    <a:p>
                      <a:pPr algn="ctr"/>
                      <a:r>
                        <a:rPr lang="en-US" b="1" dirty="0">
                          <a:solidFill>
                            <a:srgbClr val="FF0000"/>
                          </a:solidFill>
                          <a:latin typeface="+mj-lt"/>
                        </a:rPr>
                        <a:t>349 (145-560)</a:t>
                      </a:r>
                    </a:p>
                  </a:txBody>
                  <a:tcPr/>
                </a:tc>
                <a:tc>
                  <a:txBody>
                    <a:bodyPr/>
                    <a:lstStyle/>
                    <a:p>
                      <a:pPr algn="ctr"/>
                      <a:r>
                        <a:rPr lang="en-US" i="1" dirty="0">
                          <a:latin typeface="+mj-lt"/>
                        </a:rPr>
                        <a:t>0.3</a:t>
                      </a:r>
                    </a:p>
                  </a:txBody>
                  <a:tcPr/>
                </a:tc>
                <a:extLst>
                  <a:ext uri="{0D108BD9-81ED-4DB2-BD59-A6C34878D82A}">
                    <a16:rowId xmlns:a16="http://schemas.microsoft.com/office/drawing/2014/main" xmlns="" val="1138308041"/>
                  </a:ext>
                </a:extLst>
              </a:tr>
              <a:tr h="640080">
                <a:tc>
                  <a:txBody>
                    <a:bodyPr/>
                    <a:lstStyle/>
                    <a:p>
                      <a:r>
                        <a:rPr lang="en-US" b="1" dirty="0">
                          <a:latin typeface="+mj-lt"/>
                        </a:rPr>
                        <a:t>New HIV diagnosis (%, </a:t>
                      </a:r>
                      <a:r>
                        <a:rPr lang="en-US" b="1" i="1" dirty="0">
                          <a:latin typeface="+mj-lt"/>
                        </a:rPr>
                        <a:t>n</a:t>
                      </a:r>
                      <a:r>
                        <a:rPr lang="en-US" b="1" dirty="0">
                          <a:latin typeface="+mj-lt"/>
                        </a:rPr>
                        <a:t>)</a:t>
                      </a:r>
                    </a:p>
                  </a:txBody>
                  <a:tcPr/>
                </a:tc>
                <a:tc>
                  <a:txBody>
                    <a:bodyPr/>
                    <a:lstStyle/>
                    <a:p>
                      <a:pPr algn="ctr"/>
                      <a:r>
                        <a:rPr lang="en-US" b="1" dirty="0">
                          <a:solidFill>
                            <a:srgbClr val="0432FF"/>
                          </a:solidFill>
                          <a:latin typeface="+mj-lt"/>
                        </a:rPr>
                        <a:t>52% (1032)</a:t>
                      </a:r>
                    </a:p>
                  </a:txBody>
                  <a:tcPr/>
                </a:tc>
                <a:tc>
                  <a:txBody>
                    <a:bodyPr/>
                    <a:lstStyle/>
                    <a:p>
                      <a:pPr algn="ctr"/>
                      <a:r>
                        <a:rPr lang="en-US" b="1" dirty="0">
                          <a:solidFill>
                            <a:srgbClr val="FF0000"/>
                          </a:solidFill>
                          <a:latin typeface="+mj-lt"/>
                        </a:rPr>
                        <a:t>65% (658)</a:t>
                      </a:r>
                    </a:p>
                  </a:txBody>
                  <a:tcPr/>
                </a:tc>
                <a:tc>
                  <a:txBody>
                    <a:bodyPr/>
                    <a:lstStyle/>
                    <a:p>
                      <a:pPr algn="ctr"/>
                      <a:r>
                        <a:rPr lang="en-US" i="1" dirty="0">
                          <a:latin typeface="+mj-lt"/>
                        </a:rPr>
                        <a:t>&lt; 0.001</a:t>
                      </a:r>
                    </a:p>
                  </a:txBody>
                  <a:tcPr/>
                </a:tc>
                <a:extLst>
                  <a:ext uri="{0D108BD9-81ED-4DB2-BD59-A6C34878D82A}">
                    <a16:rowId xmlns:a16="http://schemas.microsoft.com/office/drawing/2014/main" xmlns="" val="3949001144"/>
                  </a:ext>
                </a:extLst>
              </a:tr>
              <a:tr h="640080">
                <a:tc>
                  <a:txBody>
                    <a:bodyPr/>
                    <a:lstStyle/>
                    <a:p>
                      <a:r>
                        <a:rPr lang="en-US" b="1" dirty="0">
                          <a:latin typeface="+mj-lt"/>
                        </a:rPr>
                        <a:t>Prior ART (%, </a:t>
                      </a:r>
                      <a:r>
                        <a:rPr lang="en-US" b="1" i="1" dirty="0">
                          <a:latin typeface="+mj-lt"/>
                        </a:rPr>
                        <a:t>n</a:t>
                      </a:r>
                      <a:r>
                        <a:rPr lang="en-US" b="1" dirty="0">
                          <a:latin typeface="+mj-lt"/>
                        </a:rPr>
                        <a:t>)</a:t>
                      </a:r>
                    </a:p>
                  </a:txBody>
                  <a:tcPr/>
                </a:tc>
                <a:tc>
                  <a:txBody>
                    <a:bodyPr/>
                    <a:lstStyle/>
                    <a:p>
                      <a:pPr algn="ctr"/>
                      <a:r>
                        <a:rPr lang="en-US" b="1" dirty="0">
                          <a:solidFill>
                            <a:srgbClr val="0432FF"/>
                          </a:solidFill>
                          <a:latin typeface="+mj-lt"/>
                        </a:rPr>
                        <a:t>4% (82)</a:t>
                      </a:r>
                    </a:p>
                  </a:txBody>
                  <a:tcPr/>
                </a:tc>
                <a:tc>
                  <a:txBody>
                    <a:bodyPr/>
                    <a:lstStyle/>
                    <a:p>
                      <a:pPr algn="ctr"/>
                      <a:r>
                        <a:rPr lang="en-US" b="1" dirty="0">
                          <a:solidFill>
                            <a:srgbClr val="FF0000"/>
                          </a:solidFill>
                          <a:latin typeface="+mj-lt"/>
                        </a:rPr>
                        <a:t>5% (46)</a:t>
                      </a:r>
                    </a:p>
                  </a:txBody>
                  <a:tcPr/>
                </a:tc>
                <a:tc>
                  <a:txBody>
                    <a:bodyPr/>
                    <a:lstStyle/>
                    <a:p>
                      <a:pPr algn="ctr"/>
                      <a:r>
                        <a:rPr lang="en-US" i="1" dirty="0">
                          <a:latin typeface="+mj-lt"/>
                        </a:rPr>
                        <a:t>0.6</a:t>
                      </a:r>
                    </a:p>
                  </a:txBody>
                  <a:tcPr/>
                </a:tc>
                <a:extLst>
                  <a:ext uri="{0D108BD9-81ED-4DB2-BD59-A6C34878D82A}">
                    <a16:rowId xmlns:a16="http://schemas.microsoft.com/office/drawing/2014/main" xmlns="" val="1667060160"/>
                  </a:ext>
                </a:extLst>
              </a:tr>
            </a:tbl>
          </a:graphicData>
        </a:graphic>
      </p:graphicFrame>
      <p:pic>
        <p:nvPicPr>
          <p:cNvPr id="6" name="Picture 5">
            <a:extLst>
              <a:ext uri="{FF2B5EF4-FFF2-40B4-BE49-F238E27FC236}">
                <a16:creationId xmlns:a16="http://schemas.microsoft.com/office/drawing/2014/main" xmlns="" id="{643554C8-9C8E-6545-B57B-3B7DFA0D7FCA}"/>
              </a:ext>
            </a:extLst>
          </p:cNvPr>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10846062" y="6356704"/>
            <a:ext cx="1078471" cy="358060"/>
          </a:xfrm>
          <a:prstGeom prst="rect">
            <a:avLst/>
          </a:prstGeom>
        </p:spPr>
      </p:pic>
    </p:spTree>
    <p:extLst>
      <p:ext uri="{BB962C8B-B14F-4D97-AF65-F5344CB8AC3E}">
        <p14:creationId xmlns:p14="http://schemas.microsoft.com/office/powerpoint/2010/main" xmlns="" val="324439590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F87A5FA-56DF-1341-97AC-50EBF52477F5}"/>
              </a:ext>
            </a:extLst>
          </p:cNvPr>
          <p:cNvSpPr>
            <a:spLocks noGrp="1"/>
          </p:cNvSpPr>
          <p:nvPr>
            <p:ph type="title"/>
          </p:nvPr>
        </p:nvSpPr>
        <p:spPr/>
        <p:txBody>
          <a:bodyPr/>
          <a:lstStyle/>
          <a:p>
            <a:pPr algn="ctr"/>
            <a:r>
              <a:rPr lang="en-GB" dirty="0"/>
              <a:t>ART initiations occurred more quickly after implementation of Fast-Track ART </a:t>
            </a:r>
            <a:endParaRPr lang="en-US" dirty="0"/>
          </a:p>
        </p:txBody>
      </p:sp>
      <p:sp>
        <p:nvSpPr>
          <p:cNvPr id="3" name="Content Placeholder 2">
            <a:extLst>
              <a:ext uri="{FF2B5EF4-FFF2-40B4-BE49-F238E27FC236}">
                <a16:creationId xmlns:a16="http://schemas.microsoft.com/office/drawing/2014/main" xmlns="" id="{8DCECE7C-D22A-A042-8249-3C345E394BB4}"/>
              </a:ext>
            </a:extLst>
          </p:cNvPr>
          <p:cNvSpPr>
            <a:spLocks noGrp="1"/>
          </p:cNvSpPr>
          <p:nvPr>
            <p:ph idx="1"/>
          </p:nvPr>
        </p:nvSpPr>
        <p:spPr/>
        <p:txBody>
          <a:bodyPr/>
          <a:lstStyle/>
          <a:p>
            <a:pPr marL="0" indent="0">
              <a:buNone/>
            </a:pPr>
            <a:r>
              <a:rPr lang="en-GB" dirty="0">
                <a:latin typeface="+mj-lt"/>
              </a:rPr>
              <a:t>The cumulative probability of initiating ART within one year was </a:t>
            </a:r>
            <a:r>
              <a:rPr lang="en-GB" b="1" dirty="0">
                <a:solidFill>
                  <a:srgbClr val="FF0000"/>
                </a:solidFill>
                <a:latin typeface="+mj-lt"/>
              </a:rPr>
              <a:t>83% </a:t>
            </a:r>
            <a:r>
              <a:rPr lang="en-GB" dirty="0">
                <a:latin typeface="+mj-lt"/>
              </a:rPr>
              <a:t>in the </a:t>
            </a:r>
            <a:r>
              <a:rPr lang="en-GB" dirty="0">
                <a:solidFill>
                  <a:srgbClr val="0432FF"/>
                </a:solidFill>
                <a:latin typeface="+mj-lt"/>
              </a:rPr>
              <a:t>pre Fast Track </a:t>
            </a:r>
            <a:r>
              <a:rPr lang="en-GB" dirty="0">
                <a:latin typeface="+mj-lt"/>
              </a:rPr>
              <a:t>group</a:t>
            </a:r>
            <a:r>
              <a:rPr lang="en-GB" dirty="0">
                <a:solidFill>
                  <a:srgbClr val="FF0000"/>
                </a:solidFill>
                <a:latin typeface="+mj-lt"/>
              </a:rPr>
              <a:t> </a:t>
            </a:r>
            <a:r>
              <a:rPr lang="en-GB" dirty="0">
                <a:latin typeface="+mj-lt"/>
              </a:rPr>
              <a:t>and </a:t>
            </a:r>
            <a:r>
              <a:rPr lang="en-GB" b="1" dirty="0">
                <a:solidFill>
                  <a:srgbClr val="FF0000"/>
                </a:solidFill>
                <a:latin typeface="+mj-lt"/>
              </a:rPr>
              <a:t>85% </a:t>
            </a:r>
            <a:r>
              <a:rPr lang="en-GB" dirty="0">
                <a:latin typeface="+mj-lt"/>
              </a:rPr>
              <a:t>in the </a:t>
            </a:r>
            <a:r>
              <a:rPr lang="en-GB" dirty="0">
                <a:solidFill>
                  <a:srgbClr val="FF0000"/>
                </a:solidFill>
                <a:latin typeface="+mj-lt"/>
              </a:rPr>
              <a:t>Fast Track </a:t>
            </a:r>
            <a:r>
              <a:rPr lang="en-GB" dirty="0">
                <a:latin typeface="+mj-lt"/>
              </a:rPr>
              <a:t>group</a:t>
            </a:r>
            <a:r>
              <a:rPr lang="en-GB" dirty="0">
                <a:effectLst/>
                <a:latin typeface="+mj-lt"/>
              </a:rPr>
              <a:t> </a:t>
            </a:r>
          </a:p>
        </p:txBody>
      </p:sp>
      <p:graphicFrame>
        <p:nvGraphicFramePr>
          <p:cNvPr id="4" name="Table 3">
            <a:extLst>
              <a:ext uri="{FF2B5EF4-FFF2-40B4-BE49-F238E27FC236}">
                <a16:creationId xmlns:a16="http://schemas.microsoft.com/office/drawing/2014/main" xmlns="" id="{8211FB8E-9A42-364A-A897-D64DAD22034E}"/>
              </a:ext>
            </a:extLst>
          </p:cNvPr>
          <p:cNvGraphicFramePr>
            <a:graphicFrameLocks noGrp="1"/>
          </p:cNvGraphicFramePr>
          <p:nvPr>
            <p:extLst>
              <p:ext uri="{D42A27DB-BD31-4B8C-83A1-F6EECF244321}">
                <p14:modId xmlns:p14="http://schemas.microsoft.com/office/powerpoint/2010/main" xmlns="" val="3718154665"/>
              </p:ext>
            </p:extLst>
          </p:nvPr>
        </p:nvGraphicFramePr>
        <p:xfrm>
          <a:off x="838201" y="3401902"/>
          <a:ext cx="4749799" cy="2558629"/>
        </p:xfrm>
        <a:graphic>
          <a:graphicData uri="http://schemas.openxmlformats.org/drawingml/2006/table">
            <a:tbl>
              <a:tblPr firstRow="1" bandRow="1">
                <a:tableStyleId>{5C22544A-7EE6-4342-B048-85BDC9FD1C3A}</a:tableStyleId>
              </a:tblPr>
              <a:tblGrid>
                <a:gridCol w="1859322">
                  <a:extLst>
                    <a:ext uri="{9D8B030D-6E8A-4147-A177-3AD203B41FA5}">
                      <a16:colId xmlns:a16="http://schemas.microsoft.com/office/drawing/2014/main" xmlns="" val="2458547510"/>
                    </a:ext>
                  </a:extLst>
                </a:gridCol>
                <a:gridCol w="1364045">
                  <a:extLst>
                    <a:ext uri="{9D8B030D-6E8A-4147-A177-3AD203B41FA5}">
                      <a16:colId xmlns:a16="http://schemas.microsoft.com/office/drawing/2014/main" xmlns="" val="3557808952"/>
                    </a:ext>
                  </a:extLst>
                </a:gridCol>
                <a:gridCol w="1526432">
                  <a:extLst>
                    <a:ext uri="{9D8B030D-6E8A-4147-A177-3AD203B41FA5}">
                      <a16:colId xmlns:a16="http://schemas.microsoft.com/office/drawing/2014/main" xmlns="" val="4276801322"/>
                    </a:ext>
                  </a:extLst>
                </a:gridCol>
              </a:tblGrid>
              <a:tr h="738291">
                <a:tc>
                  <a:txBody>
                    <a:bodyPr/>
                    <a:lstStyle/>
                    <a:p>
                      <a:r>
                        <a:rPr lang="en-US" dirty="0">
                          <a:latin typeface="+mj-lt"/>
                        </a:rPr>
                        <a:t>Time from linkage</a:t>
                      </a:r>
                    </a:p>
                  </a:txBody>
                  <a:tcPr/>
                </a:tc>
                <a:tc>
                  <a:txBody>
                    <a:bodyPr/>
                    <a:lstStyle/>
                    <a:p>
                      <a:r>
                        <a:rPr lang="en-US" dirty="0">
                          <a:latin typeface="+mj-lt"/>
                        </a:rPr>
                        <a:t>Pre Fast Track (1964)</a:t>
                      </a:r>
                    </a:p>
                  </a:txBody>
                  <a:tcPr/>
                </a:tc>
                <a:tc>
                  <a:txBody>
                    <a:bodyPr/>
                    <a:lstStyle/>
                    <a:p>
                      <a:r>
                        <a:rPr lang="en-US" dirty="0">
                          <a:latin typeface="+mj-lt"/>
                        </a:rPr>
                        <a:t>Fast-Track (1008)</a:t>
                      </a:r>
                    </a:p>
                  </a:txBody>
                  <a:tcPr/>
                </a:tc>
                <a:extLst>
                  <a:ext uri="{0D108BD9-81ED-4DB2-BD59-A6C34878D82A}">
                    <a16:rowId xmlns:a16="http://schemas.microsoft.com/office/drawing/2014/main" xmlns="" val="4058085412"/>
                  </a:ext>
                </a:extLst>
              </a:tr>
              <a:tr h="427740">
                <a:tc>
                  <a:txBody>
                    <a:bodyPr/>
                    <a:lstStyle/>
                    <a:p>
                      <a:r>
                        <a:rPr lang="en-US" dirty="0">
                          <a:latin typeface="+mj-lt"/>
                        </a:rPr>
                        <a:t>1 day</a:t>
                      </a:r>
                    </a:p>
                  </a:txBody>
                  <a:tcPr/>
                </a:tc>
                <a:tc>
                  <a:txBody>
                    <a:bodyPr/>
                    <a:lstStyle/>
                    <a:p>
                      <a:r>
                        <a:rPr lang="en-US" b="1" dirty="0">
                          <a:latin typeface="+mj-lt"/>
                        </a:rPr>
                        <a:t>7% </a:t>
                      </a:r>
                      <a:r>
                        <a:rPr lang="en-US" dirty="0">
                          <a:latin typeface="+mj-lt"/>
                        </a:rPr>
                        <a:t>(113)</a:t>
                      </a:r>
                    </a:p>
                  </a:txBody>
                  <a:tcPr/>
                </a:tc>
                <a:tc>
                  <a:txBody>
                    <a:bodyPr/>
                    <a:lstStyle/>
                    <a:p>
                      <a:r>
                        <a:rPr lang="en-US" b="1" dirty="0">
                          <a:latin typeface="+mj-lt"/>
                        </a:rPr>
                        <a:t>60% </a:t>
                      </a:r>
                      <a:r>
                        <a:rPr lang="en-US" dirty="0">
                          <a:latin typeface="+mj-lt"/>
                        </a:rPr>
                        <a:t>(511)</a:t>
                      </a:r>
                    </a:p>
                  </a:txBody>
                  <a:tcPr/>
                </a:tc>
                <a:extLst>
                  <a:ext uri="{0D108BD9-81ED-4DB2-BD59-A6C34878D82A}">
                    <a16:rowId xmlns:a16="http://schemas.microsoft.com/office/drawing/2014/main" xmlns="" val="2063144629"/>
                  </a:ext>
                </a:extLst>
              </a:tr>
              <a:tr h="427740">
                <a:tc>
                  <a:txBody>
                    <a:bodyPr/>
                    <a:lstStyle/>
                    <a:p>
                      <a:r>
                        <a:rPr lang="en-US" dirty="0">
                          <a:latin typeface="+mj-lt"/>
                        </a:rPr>
                        <a:t>1 week</a:t>
                      </a:r>
                    </a:p>
                  </a:txBody>
                  <a:tcPr/>
                </a:tc>
                <a:tc>
                  <a:txBody>
                    <a:bodyPr/>
                    <a:lstStyle/>
                    <a:p>
                      <a:r>
                        <a:rPr lang="en-US" b="1" dirty="0">
                          <a:latin typeface="+mj-lt"/>
                        </a:rPr>
                        <a:t>16% </a:t>
                      </a:r>
                      <a:r>
                        <a:rPr lang="en-US" dirty="0">
                          <a:latin typeface="+mj-lt"/>
                        </a:rPr>
                        <a:t>(265)</a:t>
                      </a:r>
                    </a:p>
                  </a:txBody>
                  <a:tcPr/>
                </a:tc>
                <a:tc>
                  <a:txBody>
                    <a:bodyPr/>
                    <a:lstStyle/>
                    <a:p>
                      <a:r>
                        <a:rPr lang="en-US" b="1" dirty="0">
                          <a:latin typeface="+mj-lt"/>
                        </a:rPr>
                        <a:t>73% </a:t>
                      </a:r>
                      <a:r>
                        <a:rPr lang="en-US" dirty="0">
                          <a:latin typeface="+mj-lt"/>
                        </a:rPr>
                        <a:t>(621)</a:t>
                      </a:r>
                    </a:p>
                  </a:txBody>
                  <a:tcPr/>
                </a:tc>
                <a:extLst>
                  <a:ext uri="{0D108BD9-81ED-4DB2-BD59-A6C34878D82A}">
                    <a16:rowId xmlns:a16="http://schemas.microsoft.com/office/drawing/2014/main" xmlns="" val="2663118797"/>
                  </a:ext>
                </a:extLst>
              </a:tr>
              <a:tr h="498053">
                <a:tc>
                  <a:txBody>
                    <a:bodyPr/>
                    <a:lstStyle/>
                    <a:p>
                      <a:r>
                        <a:rPr lang="en-US" dirty="0">
                          <a:latin typeface="+mj-lt"/>
                        </a:rPr>
                        <a:t>1 month</a:t>
                      </a:r>
                    </a:p>
                  </a:txBody>
                  <a:tcPr/>
                </a:tc>
                <a:tc>
                  <a:txBody>
                    <a:bodyPr/>
                    <a:lstStyle/>
                    <a:p>
                      <a:r>
                        <a:rPr lang="en-US" b="1" dirty="0">
                          <a:latin typeface="+mj-lt"/>
                        </a:rPr>
                        <a:t>52% </a:t>
                      </a:r>
                      <a:r>
                        <a:rPr lang="en-US" dirty="0">
                          <a:latin typeface="+mj-lt"/>
                        </a:rPr>
                        <a:t>(855)</a:t>
                      </a:r>
                    </a:p>
                  </a:txBody>
                  <a:tcPr/>
                </a:tc>
                <a:tc>
                  <a:txBody>
                    <a:bodyPr/>
                    <a:lstStyle/>
                    <a:p>
                      <a:r>
                        <a:rPr lang="en-US" b="1" dirty="0">
                          <a:latin typeface="+mj-lt"/>
                        </a:rPr>
                        <a:t>87% </a:t>
                      </a:r>
                      <a:r>
                        <a:rPr lang="en-US" dirty="0">
                          <a:latin typeface="+mj-lt"/>
                        </a:rPr>
                        <a:t>(736)</a:t>
                      </a:r>
                    </a:p>
                  </a:txBody>
                  <a:tcPr/>
                </a:tc>
                <a:extLst>
                  <a:ext uri="{0D108BD9-81ED-4DB2-BD59-A6C34878D82A}">
                    <a16:rowId xmlns:a16="http://schemas.microsoft.com/office/drawing/2014/main" xmlns="" val="168644235"/>
                  </a:ext>
                </a:extLst>
              </a:tr>
              <a:tr h="466805">
                <a:tc>
                  <a:txBody>
                    <a:bodyPr/>
                    <a:lstStyle/>
                    <a:p>
                      <a:r>
                        <a:rPr lang="en-US" dirty="0">
                          <a:solidFill>
                            <a:schemeClr val="bg1">
                              <a:lumMod val="65000"/>
                            </a:schemeClr>
                          </a:solidFill>
                          <a:latin typeface="+mj-lt"/>
                        </a:rPr>
                        <a:t>1 year</a:t>
                      </a:r>
                    </a:p>
                  </a:txBody>
                  <a:tcPr/>
                </a:tc>
                <a:tc>
                  <a:txBody>
                    <a:bodyPr/>
                    <a:lstStyle/>
                    <a:p>
                      <a:r>
                        <a:rPr lang="en-US" dirty="0">
                          <a:solidFill>
                            <a:schemeClr val="bg1">
                              <a:lumMod val="65000"/>
                            </a:schemeClr>
                          </a:solidFill>
                          <a:latin typeface="+mj-lt"/>
                        </a:rPr>
                        <a:t>100% (1638)</a:t>
                      </a:r>
                    </a:p>
                  </a:txBody>
                  <a:tcPr/>
                </a:tc>
                <a:tc>
                  <a:txBody>
                    <a:bodyPr/>
                    <a:lstStyle/>
                    <a:p>
                      <a:r>
                        <a:rPr lang="en-US" dirty="0">
                          <a:solidFill>
                            <a:schemeClr val="bg1">
                              <a:lumMod val="65000"/>
                            </a:schemeClr>
                          </a:solidFill>
                          <a:latin typeface="+mj-lt"/>
                        </a:rPr>
                        <a:t>100% (846)</a:t>
                      </a:r>
                    </a:p>
                  </a:txBody>
                  <a:tcPr/>
                </a:tc>
                <a:extLst>
                  <a:ext uri="{0D108BD9-81ED-4DB2-BD59-A6C34878D82A}">
                    <a16:rowId xmlns:a16="http://schemas.microsoft.com/office/drawing/2014/main" xmlns="" val="1110228510"/>
                  </a:ext>
                </a:extLst>
              </a:tr>
            </a:tbl>
          </a:graphicData>
        </a:graphic>
      </p:graphicFrame>
      <p:sp>
        <p:nvSpPr>
          <p:cNvPr id="5" name="TextBox 4">
            <a:extLst>
              <a:ext uri="{FF2B5EF4-FFF2-40B4-BE49-F238E27FC236}">
                <a16:creationId xmlns:a16="http://schemas.microsoft.com/office/drawing/2014/main" xmlns="" id="{22667343-5E6C-3142-80BA-D5DF242EE4CA}"/>
              </a:ext>
            </a:extLst>
          </p:cNvPr>
          <p:cNvSpPr txBox="1"/>
          <p:nvPr/>
        </p:nvSpPr>
        <p:spPr>
          <a:xfrm>
            <a:off x="774702" y="2997197"/>
            <a:ext cx="5111271" cy="677108"/>
          </a:xfrm>
          <a:prstGeom prst="rect">
            <a:avLst/>
          </a:prstGeom>
          <a:noFill/>
        </p:spPr>
        <p:txBody>
          <a:bodyPr wrap="none" rtlCol="0">
            <a:spAutoFit/>
          </a:bodyPr>
          <a:lstStyle/>
          <a:p>
            <a:r>
              <a:rPr lang="en-US" sz="1950" b="1" dirty="0">
                <a:latin typeface="+mj-lt"/>
              </a:rPr>
              <a:t>Time from linkage to ART in those who initiated* </a:t>
            </a:r>
          </a:p>
          <a:p>
            <a:endParaRPr lang="en-US" dirty="0">
              <a:latin typeface="+mj-lt"/>
            </a:endParaRPr>
          </a:p>
        </p:txBody>
      </p:sp>
      <p:sp>
        <p:nvSpPr>
          <p:cNvPr id="6" name="TextBox 5">
            <a:extLst>
              <a:ext uri="{FF2B5EF4-FFF2-40B4-BE49-F238E27FC236}">
                <a16:creationId xmlns:a16="http://schemas.microsoft.com/office/drawing/2014/main" xmlns="" id="{2B76A4BB-1B24-574A-9265-5E55FD8A20F8}"/>
              </a:ext>
            </a:extLst>
          </p:cNvPr>
          <p:cNvSpPr txBox="1"/>
          <p:nvPr/>
        </p:nvSpPr>
        <p:spPr>
          <a:xfrm>
            <a:off x="4460236" y="5960531"/>
            <a:ext cx="1167307" cy="369332"/>
          </a:xfrm>
          <a:prstGeom prst="rect">
            <a:avLst/>
          </a:prstGeom>
          <a:noFill/>
        </p:spPr>
        <p:txBody>
          <a:bodyPr wrap="none" rtlCol="0">
            <a:spAutoFit/>
          </a:bodyPr>
          <a:lstStyle/>
          <a:p>
            <a:r>
              <a:rPr lang="en-US" i="1" dirty="0">
                <a:latin typeface="+mj-lt"/>
              </a:rPr>
              <a:t>P</a:t>
            </a:r>
            <a:r>
              <a:rPr lang="en-US" dirty="0">
                <a:latin typeface="+mj-lt"/>
              </a:rPr>
              <a:t> &lt; 0.0001</a:t>
            </a:r>
          </a:p>
        </p:txBody>
      </p:sp>
      <p:sp>
        <p:nvSpPr>
          <p:cNvPr id="7" name="TextBox 6">
            <a:extLst>
              <a:ext uri="{FF2B5EF4-FFF2-40B4-BE49-F238E27FC236}">
                <a16:creationId xmlns:a16="http://schemas.microsoft.com/office/drawing/2014/main" xmlns="" id="{64760CCD-7679-DD4A-8567-DD71E2110C3A}"/>
              </a:ext>
            </a:extLst>
          </p:cNvPr>
          <p:cNvSpPr txBox="1"/>
          <p:nvPr/>
        </p:nvSpPr>
        <p:spPr>
          <a:xfrm>
            <a:off x="811631" y="5892799"/>
            <a:ext cx="3724096" cy="261610"/>
          </a:xfrm>
          <a:prstGeom prst="rect">
            <a:avLst/>
          </a:prstGeom>
          <a:noFill/>
        </p:spPr>
        <p:txBody>
          <a:bodyPr wrap="none" rtlCol="0">
            <a:spAutoFit/>
          </a:bodyPr>
          <a:lstStyle/>
          <a:p>
            <a:r>
              <a:rPr lang="en-US" sz="1100" dirty="0">
                <a:latin typeface="+mj-lt"/>
              </a:rPr>
              <a:t>*The denominator is those initiating within first year of linkage</a:t>
            </a:r>
          </a:p>
        </p:txBody>
      </p:sp>
      <p:sp>
        <p:nvSpPr>
          <p:cNvPr id="10" name="Rectangle 9">
            <a:extLst>
              <a:ext uri="{FF2B5EF4-FFF2-40B4-BE49-F238E27FC236}">
                <a16:creationId xmlns:a16="http://schemas.microsoft.com/office/drawing/2014/main" xmlns="" id="{9A1B52A5-C9A7-EA46-A6FF-7A61842E4168}"/>
              </a:ext>
            </a:extLst>
          </p:cNvPr>
          <p:cNvSpPr/>
          <p:nvPr/>
        </p:nvSpPr>
        <p:spPr>
          <a:xfrm>
            <a:off x="6128803" y="6312930"/>
            <a:ext cx="5572132" cy="52813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a:extLst>
              <a:ext uri="{FF2B5EF4-FFF2-40B4-BE49-F238E27FC236}">
                <a16:creationId xmlns:a16="http://schemas.microsoft.com/office/drawing/2014/main" xmlns="" id="{9EC398D6-C5DA-5B40-B57B-677F2C5EAD0F}"/>
              </a:ext>
            </a:extLst>
          </p:cNvPr>
          <p:cNvSpPr txBox="1"/>
          <p:nvPr/>
        </p:nvSpPr>
        <p:spPr>
          <a:xfrm>
            <a:off x="10632560" y="42530"/>
            <a:ext cx="1523943" cy="369332"/>
          </a:xfrm>
          <a:prstGeom prst="rect">
            <a:avLst/>
          </a:prstGeom>
          <a:noFill/>
        </p:spPr>
        <p:txBody>
          <a:bodyPr wrap="none" rtlCol="0">
            <a:spAutoFit/>
          </a:bodyPr>
          <a:lstStyle/>
          <a:p>
            <a:r>
              <a:rPr lang="en-US" dirty="0">
                <a:solidFill>
                  <a:schemeClr val="bg1">
                    <a:lumMod val="50000"/>
                  </a:schemeClr>
                </a:solidFill>
              </a:rPr>
              <a:t>Results Slide 3</a:t>
            </a:r>
          </a:p>
        </p:txBody>
      </p:sp>
      <p:pic>
        <p:nvPicPr>
          <p:cNvPr id="13" name="Picture 12">
            <a:extLst>
              <a:ext uri="{FF2B5EF4-FFF2-40B4-BE49-F238E27FC236}">
                <a16:creationId xmlns:a16="http://schemas.microsoft.com/office/drawing/2014/main" xmlns="" id="{C1558E29-4058-B947-AA00-71B54C9A1D98}"/>
              </a:ext>
            </a:extLst>
          </p:cNvPr>
          <p:cNvPicPr>
            <a:picLocks noChangeAspect="1"/>
          </p:cNvPicPr>
          <p:nvPr/>
        </p:nvPicPr>
        <p:blipFill>
          <a:blip r:embed="rId3"/>
          <a:stretch>
            <a:fillRect/>
          </a:stretch>
        </p:blipFill>
        <p:spPr>
          <a:xfrm>
            <a:off x="6051181" y="2910990"/>
            <a:ext cx="5329973" cy="3876344"/>
          </a:xfrm>
          <a:prstGeom prst="rect">
            <a:avLst/>
          </a:prstGeom>
        </p:spPr>
      </p:pic>
      <p:pic>
        <p:nvPicPr>
          <p:cNvPr id="12" name="Picture 11">
            <a:extLst>
              <a:ext uri="{FF2B5EF4-FFF2-40B4-BE49-F238E27FC236}">
                <a16:creationId xmlns:a16="http://schemas.microsoft.com/office/drawing/2014/main" xmlns="" id="{6AF6E7A2-BB32-D147-8E37-81C8B679252D}"/>
              </a:ext>
            </a:extLst>
          </p:cNvPr>
          <p:cNvPicPr>
            <a:picLocks noChangeAspect="1"/>
          </p:cNvPicPr>
          <p:nvPr/>
        </p:nvPicPr>
        <p:blipFill>
          <a:blip r:embed="rId4">
            <a:extLst>
              <a:ext uri="{28A0092B-C50C-407E-A947-70E740481C1C}">
                <a14:useLocalDpi xmlns:a14="http://schemas.microsoft.com/office/drawing/2010/main" xmlns="" val="0"/>
              </a:ext>
            </a:extLst>
          </a:blip>
          <a:stretch>
            <a:fillRect/>
          </a:stretch>
        </p:blipFill>
        <p:spPr>
          <a:xfrm>
            <a:off x="10846062" y="6356704"/>
            <a:ext cx="1078471" cy="358060"/>
          </a:xfrm>
          <a:prstGeom prst="rect">
            <a:avLst/>
          </a:prstGeom>
        </p:spPr>
      </p:pic>
      <p:sp>
        <p:nvSpPr>
          <p:cNvPr id="14" name="TextBox 13">
            <a:extLst>
              <a:ext uri="{FF2B5EF4-FFF2-40B4-BE49-F238E27FC236}">
                <a16:creationId xmlns:a16="http://schemas.microsoft.com/office/drawing/2014/main" xmlns="" id="{D9C51EC3-611E-1042-97FF-ACD5B445E525}"/>
              </a:ext>
            </a:extLst>
          </p:cNvPr>
          <p:cNvSpPr txBox="1"/>
          <p:nvPr/>
        </p:nvSpPr>
        <p:spPr>
          <a:xfrm rot="16200000">
            <a:off x="6487885" y="2939716"/>
            <a:ext cx="556563" cy="246221"/>
          </a:xfrm>
          <a:prstGeom prst="rect">
            <a:avLst/>
          </a:prstGeom>
          <a:noFill/>
        </p:spPr>
        <p:txBody>
          <a:bodyPr wrap="none" rtlCol="0">
            <a:spAutoFit/>
          </a:bodyPr>
          <a:lstStyle/>
          <a:p>
            <a:r>
              <a:rPr lang="en-US" sz="1000" dirty="0"/>
              <a:t>1 week</a:t>
            </a:r>
          </a:p>
        </p:txBody>
      </p:sp>
      <p:sp>
        <p:nvSpPr>
          <p:cNvPr id="15" name="TextBox 14">
            <a:extLst>
              <a:ext uri="{FF2B5EF4-FFF2-40B4-BE49-F238E27FC236}">
                <a16:creationId xmlns:a16="http://schemas.microsoft.com/office/drawing/2014/main" xmlns="" id="{8192B5C6-19CA-D344-A0AA-081710BA5E60}"/>
              </a:ext>
            </a:extLst>
          </p:cNvPr>
          <p:cNvSpPr txBox="1"/>
          <p:nvPr/>
        </p:nvSpPr>
        <p:spPr>
          <a:xfrm rot="16200000">
            <a:off x="6738130" y="2904450"/>
            <a:ext cx="627095" cy="246221"/>
          </a:xfrm>
          <a:prstGeom prst="rect">
            <a:avLst/>
          </a:prstGeom>
          <a:noFill/>
        </p:spPr>
        <p:txBody>
          <a:bodyPr wrap="none" rtlCol="0">
            <a:spAutoFit/>
          </a:bodyPr>
          <a:lstStyle/>
          <a:p>
            <a:r>
              <a:rPr lang="en-US" sz="1000" dirty="0"/>
              <a:t>1 month</a:t>
            </a:r>
          </a:p>
        </p:txBody>
      </p:sp>
      <p:sp>
        <p:nvSpPr>
          <p:cNvPr id="16" name="TextBox 15">
            <a:extLst>
              <a:ext uri="{FF2B5EF4-FFF2-40B4-BE49-F238E27FC236}">
                <a16:creationId xmlns:a16="http://schemas.microsoft.com/office/drawing/2014/main" xmlns="" id="{8C9725E9-6A47-E84B-9B28-EE4161AF4BFF}"/>
              </a:ext>
            </a:extLst>
          </p:cNvPr>
          <p:cNvSpPr txBox="1"/>
          <p:nvPr/>
        </p:nvSpPr>
        <p:spPr>
          <a:xfrm rot="16200000">
            <a:off x="10881498" y="2964562"/>
            <a:ext cx="506870" cy="246221"/>
          </a:xfrm>
          <a:prstGeom prst="rect">
            <a:avLst/>
          </a:prstGeom>
          <a:noFill/>
        </p:spPr>
        <p:txBody>
          <a:bodyPr wrap="none" rtlCol="0">
            <a:spAutoFit/>
          </a:bodyPr>
          <a:lstStyle/>
          <a:p>
            <a:r>
              <a:rPr lang="en-US" sz="1000" dirty="0"/>
              <a:t>1 year</a:t>
            </a:r>
          </a:p>
        </p:txBody>
      </p:sp>
    </p:spTree>
    <p:extLst>
      <p:ext uri="{BB962C8B-B14F-4D97-AF65-F5344CB8AC3E}">
        <p14:creationId xmlns:p14="http://schemas.microsoft.com/office/powerpoint/2010/main" xmlns="" val="154430909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1B80C92-B295-4E4B-B3C4-6E5404C9EBB4}"/>
              </a:ext>
            </a:extLst>
          </p:cNvPr>
          <p:cNvSpPr>
            <a:spLocks noGrp="1"/>
          </p:cNvSpPr>
          <p:nvPr>
            <p:ph type="title"/>
          </p:nvPr>
        </p:nvSpPr>
        <p:spPr/>
        <p:txBody>
          <a:bodyPr/>
          <a:lstStyle/>
          <a:p>
            <a:pPr algn="ctr"/>
            <a:r>
              <a:rPr lang="en-US" dirty="0"/>
              <a:t>Rates of retention in care and </a:t>
            </a:r>
            <a:r>
              <a:rPr lang="en-US" dirty="0" err="1"/>
              <a:t>virological</a:t>
            </a:r>
            <a:r>
              <a:rPr lang="en-US" dirty="0"/>
              <a:t> suppression were high with Fast-Track ART</a:t>
            </a:r>
          </a:p>
        </p:txBody>
      </p:sp>
      <p:sp>
        <p:nvSpPr>
          <p:cNvPr id="5" name="Rounded Rectangle 4">
            <a:extLst>
              <a:ext uri="{FF2B5EF4-FFF2-40B4-BE49-F238E27FC236}">
                <a16:creationId xmlns:a16="http://schemas.microsoft.com/office/drawing/2014/main" xmlns="" id="{D739E14C-C35A-8443-B9E8-1C5CAFAD81CC}"/>
              </a:ext>
            </a:extLst>
          </p:cNvPr>
          <p:cNvSpPr/>
          <p:nvPr/>
        </p:nvSpPr>
        <p:spPr>
          <a:xfrm>
            <a:off x="1744132" y="2209605"/>
            <a:ext cx="3048000" cy="781844"/>
          </a:xfrm>
          <a:prstGeom prst="roundRect">
            <a:avLst/>
          </a:prstGeom>
          <a:noFill/>
          <a:ln w="38100">
            <a:solidFill>
              <a:srgbClr val="0432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rgbClr val="0432FF"/>
                </a:solidFill>
                <a:latin typeface="+mj-lt"/>
              </a:rPr>
              <a:t>Linked &amp; Eligible</a:t>
            </a:r>
          </a:p>
          <a:p>
            <a:pPr algn="ctr"/>
            <a:r>
              <a:rPr lang="en-US" sz="2000" b="1" dirty="0">
                <a:solidFill>
                  <a:srgbClr val="0432FF"/>
                </a:solidFill>
                <a:latin typeface="+mj-lt"/>
              </a:rPr>
              <a:t>1965</a:t>
            </a:r>
          </a:p>
        </p:txBody>
      </p:sp>
      <p:sp>
        <p:nvSpPr>
          <p:cNvPr id="6" name="Rounded Rectangle 5">
            <a:extLst>
              <a:ext uri="{FF2B5EF4-FFF2-40B4-BE49-F238E27FC236}">
                <a16:creationId xmlns:a16="http://schemas.microsoft.com/office/drawing/2014/main" xmlns="" id="{A2CA8077-B821-C14D-915C-C8A1CD851E25}"/>
              </a:ext>
            </a:extLst>
          </p:cNvPr>
          <p:cNvSpPr/>
          <p:nvPr/>
        </p:nvSpPr>
        <p:spPr>
          <a:xfrm>
            <a:off x="1744132" y="3258502"/>
            <a:ext cx="3048000" cy="781844"/>
          </a:xfrm>
          <a:prstGeom prst="roundRect">
            <a:avLst/>
          </a:prstGeom>
          <a:noFill/>
          <a:ln w="38100">
            <a:solidFill>
              <a:srgbClr val="0432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rgbClr val="0432FF"/>
                </a:solidFill>
                <a:latin typeface="+mj-lt"/>
              </a:rPr>
              <a:t>Initiated ART &gt; 6 months ago</a:t>
            </a:r>
          </a:p>
          <a:p>
            <a:pPr algn="ctr"/>
            <a:r>
              <a:rPr lang="en-US" sz="2000" b="1" dirty="0">
                <a:solidFill>
                  <a:srgbClr val="0432FF"/>
                </a:solidFill>
                <a:latin typeface="+mj-lt"/>
              </a:rPr>
              <a:t>1844</a:t>
            </a:r>
          </a:p>
        </p:txBody>
      </p:sp>
      <p:sp>
        <p:nvSpPr>
          <p:cNvPr id="7" name="Rounded Rectangle 6">
            <a:extLst>
              <a:ext uri="{FF2B5EF4-FFF2-40B4-BE49-F238E27FC236}">
                <a16:creationId xmlns:a16="http://schemas.microsoft.com/office/drawing/2014/main" xmlns="" id="{D496188F-F520-6F46-90AE-7886D5E925E5}"/>
              </a:ext>
            </a:extLst>
          </p:cNvPr>
          <p:cNvSpPr/>
          <p:nvPr/>
        </p:nvSpPr>
        <p:spPr>
          <a:xfrm>
            <a:off x="1744132" y="4307399"/>
            <a:ext cx="3048000" cy="781844"/>
          </a:xfrm>
          <a:prstGeom prst="roundRect">
            <a:avLst/>
          </a:prstGeom>
          <a:noFill/>
          <a:ln w="38100">
            <a:solidFill>
              <a:srgbClr val="0432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rgbClr val="0432FF"/>
                </a:solidFill>
                <a:latin typeface="+mj-lt"/>
              </a:rPr>
              <a:t>Retained on ART</a:t>
            </a:r>
          </a:p>
          <a:p>
            <a:pPr algn="ctr"/>
            <a:r>
              <a:rPr lang="en-US" sz="2000" b="1" dirty="0">
                <a:solidFill>
                  <a:srgbClr val="0432FF"/>
                </a:solidFill>
                <a:latin typeface="+mj-lt"/>
              </a:rPr>
              <a:t>1736/1844 (94%)</a:t>
            </a:r>
          </a:p>
        </p:txBody>
      </p:sp>
      <p:sp>
        <p:nvSpPr>
          <p:cNvPr id="8" name="Rounded Rectangle 7">
            <a:extLst>
              <a:ext uri="{FF2B5EF4-FFF2-40B4-BE49-F238E27FC236}">
                <a16:creationId xmlns:a16="http://schemas.microsoft.com/office/drawing/2014/main" xmlns="" id="{95611D97-8330-AF46-8EC2-443D5C7B7F76}"/>
              </a:ext>
            </a:extLst>
          </p:cNvPr>
          <p:cNvSpPr/>
          <p:nvPr/>
        </p:nvSpPr>
        <p:spPr>
          <a:xfrm>
            <a:off x="1744132" y="5356295"/>
            <a:ext cx="3048000" cy="781844"/>
          </a:xfrm>
          <a:prstGeom prst="roundRect">
            <a:avLst/>
          </a:prstGeom>
          <a:noFill/>
          <a:ln w="38100">
            <a:solidFill>
              <a:srgbClr val="0432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rgbClr val="0432FF"/>
                </a:solidFill>
                <a:latin typeface="+mj-lt"/>
              </a:rPr>
              <a:t>VL≤400*</a:t>
            </a:r>
          </a:p>
          <a:p>
            <a:pPr algn="ctr"/>
            <a:r>
              <a:rPr lang="en-US" sz="2000" b="1" dirty="0">
                <a:solidFill>
                  <a:srgbClr val="0432FF"/>
                </a:solidFill>
                <a:latin typeface="+mj-lt"/>
              </a:rPr>
              <a:t>1579/1608† (98%) </a:t>
            </a:r>
          </a:p>
        </p:txBody>
      </p:sp>
      <p:sp>
        <p:nvSpPr>
          <p:cNvPr id="9" name="Rounded Rectangle 8">
            <a:extLst>
              <a:ext uri="{FF2B5EF4-FFF2-40B4-BE49-F238E27FC236}">
                <a16:creationId xmlns:a16="http://schemas.microsoft.com/office/drawing/2014/main" xmlns="" id="{CFC8ABFD-7586-954A-AEDE-94BA3EC291E5}"/>
              </a:ext>
            </a:extLst>
          </p:cNvPr>
          <p:cNvSpPr/>
          <p:nvPr/>
        </p:nvSpPr>
        <p:spPr>
          <a:xfrm>
            <a:off x="6587065" y="2209605"/>
            <a:ext cx="3048000" cy="781844"/>
          </a:xfrm>
          <a:prstGeom prst="round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rgbClr val="FF0000"/>
                </a:solidFill>
                <a:latin typeface="+mj-lt"/>
              </a:rPr>
              <a:t>Linked &amp; Eligible</a:t>
            </a:r>
          </a:p>
          <a:p>
            <a:pPr algn="ctr"/>
            <a:r>
              <a:rPr lang="en-US" sz="2000" b="1" dirty="0">
                <a:solidFill>
                  <a:srgbClr val="FF0000"/>
                </a:solidFill>
                <a:latin typeface="+mj-lt"/>
              </a:rPr>
              <a:t>1013</a:t>
            </a:r>
          </a:p>
        </p:txBody>
      </p:sp>
      <p:sp>
        <p:nvSpPr>
          <p:cNvPr id="10" name="Rounded Rectangle 9">
            <a:extLst>
              <a:ext uri="{FF2B5EF4-FFF2-40B4-BE49-F238E27FC236}">
                <a16:creationId xmlns:a16="http://schemas.microsoft.com/office/drawing/2014/main" xmlns="" id="{79985070-AE1A-0743-B0EF-959A54ED5845}"/>
              </a:ext>
            </a:extLst>
          </p:cNvPr>
          <p:cNvSpPr/>
          <p:nvPr/>
        </p:nvSpPr>
        <p:spPr>
          <a:xfrm>
            <a:off x="6587065" y="3292371"/>
            <a:ext cx="3048000" cy="781844"/>
          </a:xfrm>
          <a:prstGeom prst="round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rgbClr val="FF0000"/>
                </a:solidFill>
                <a:latin typeface="+mj-lt"/>
              </a:rPr>
              <a:t>Initiated ART &gt; 6 month ago</a:t>
            </a:r>
          </a:p>
          <a:p>
            <a:pPr algn="ctr"/>
            <a:r>
              <a:rPr lang="en-US" sz="2000" b="1" dirty="0">
                <a:solidFill>
                  <a:srgbClr val="FF0000"/>
                </a:solidFill>
                <a:latin typeface="+mj-lt"/>
              </a:rPr>
              <a:t>816</a:t>
            </a:r>
          </a:p>
        </p:txBody>
      </p:sp>
      <p:sp>
        <p:nvSpPr>
          <p:cNvPr id="11" name="Rounded Rectangle 10">
            <a:extLst>
              <a:ext uri="{FF2B5EF4-FFF2-40B4-BE49-F238E27FC236}">
                <a16:creationId xmlns:a16="http://schemas.microsoft.com/office/drawing/2014/main" xmlns="" id="{7E342F54-6C95-2843-924B-FF863D93EC53}"/>
              </a:ext>
            </a:extLst>
          </p:cNvPr>
          <p:cNvSpPr/>
          <p:nvPr/>
        </p:nvSpPr>
        <p:spPr>
          <a:xfrm>
            <a:off x="6587065" y="4341268"/>
            <a:ext cx="3048000" cy="781844"/>
          </a:xfrm>
          <a:prstGeom prst="round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rgbClr val="FF0000"/>
                </a:solidFill>
                <a:latin typeface="+mj-lt"/>
              </a:rPr>
              <a:t>Retained on ART</a:t>
            </a:r>
          </a:p>
          <a:p>
            <a:pPr algn="ctr"/>
            <a:r>
              <a:rPr lang="en-US" sz="2000" b="1" dirty="0">
                <a:solidFill>
                  <a:srgbClr val="FF0000"/>
                </a:solidFill>
                <a:latin typeface="+mj-lt"/>
              </a:rPr>
              <a:t>756/816 (93%)</a:t>
            </a:r>
          </a:p>
        </p:txBody>
      </p:sp>
      <p:sp>
        <p:nvSpPr>
          <p:cNvPr id="12" name="Rounded Rectangle 11">
            <a:extLst>
              <a:ext uri="{FF2B5EF4-FFF2-40B4-BE49-F238E27FC236}">
                <a16:creationId xmlns:a16="http://schemas.microsoft.com/office/drawing/2014/main" xmlns="" id="{001D94E7-D563-8949-AB84-B0F067BF74F5}"/>
              </a:ext>
            </a:extLst>
          </p:cNvPr>
          <p:cNvSpPr/>
          <p:nvPr/>
        </p:nvSpPr>
        <p:spPr>
          <a:xfrm>
            <a:off x="6587065" y="5356295"/>
            <a:ext cx="3048000" cy="781844"/>
          </a:xfrm>
          <a:prstGeom prst="round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rgbClr val="FF0000"/>
                </a:solidFill>
                <a:latin typeface="+mj-lt"/>
              </a:rPr>
              <a:t>VL≤400*</a:t>
            </a:r>
          </a:p>
          <a:p>
            <a:pPr algn="ctr"/>
            <a:r>
              <a:rPr lang="en-US" sz="2000" b="1" dirty="0">
                <a:solidFill>
                  <a:srgbClr val="FF0000"/>
                </a:solidFill>
                <a:latin typeface="+mj-lt"/>
              </a:rPr>
              <a:t>694/704† (99%)</a:t>
            </a:r>
          </a:p>
        </p:txBody>
      </p:sp>
      <p:sp>
        <p:nvSpPr>
          <p:cNvPr id="13" name="TextBox 12">
            <a:extLst>
              <a:ext uri="{FF2B5EF4-FFF2-40B4-BE49-F238E27FC236}">
                <a16:creationId xmlns:a16="http://schemas.microsoft.com/office/drawing/2014/main" xmlns="" id="{01200B8B-3523-3244-B28A-C5E2D29F753D}"/>
              </a:ext>
            </a:extLst>
          </p:cNvPr>
          <p:cNvSpPr txBox="1"/>
          <p:nvPr/>
        </p:nvSpPr>
        <p:spPr>
          <a:xfrm>
            <a:off x="2305048" y="1662446"/>
            <a:ext cx="1879617" cy="461665"/>
          </a:xfrm>
          <a:prstGeom prst="rect">
            <a:avLst/>
          </a:prstGeom>
          <a:noFill/>
        </p:spPr>
        <p:txBody>
          <a:bodyPr wrap="none" rtlCol="0">
            <a:spAutoFit/>
          </a:bodyPr>
          <a:lstStyle/>
          <a:p>
            <a:r>
              <a:rPr lang="en-US" sz="2400" b="1" dirty="0">
                <a:solidFill>
                  <a:srgbClr val="0432FF"/>
                </a:solidFill>
                <a:latin typeface="+mj-lt"/>
              </a:rPr>
              <a:t>Pre Fast-Track</a:t>
            </a:r>
          </a:p>
        </p:txBody>
      </p:sp>
      <p:sp>
        <p:nvSpPr>
          <p:cNvPr id="14" name="TextBox 13">
            <a:extLst>
              <a:ext uri="{FF2B5EF4-FFF2-40B4-BE49-F238E27FC236}">
                <a16:creationId xmlns:a16="http://schemas.microsoft.com/office/drawing/2014/main" xmlns="" id="{A6C8BAF2-022A-4646-BD92-F91F2A99CDAB}"/>
              </a:ext>
            </a:extLst>
          </p:cNvPr>
          <p:cNvSpPr txBox="1"/>
          <p:nvPr/>
        </p:nvSpPr>
        <p:spPr>
          <a:xfrm>
            <a:off x="7435847" y="1662446"/>
            <a:ext cx="1401409" cy="461665"/>
          </a:xfrm>
          <a:prstGeom prst="rect">
            <a:avLst/>
          </a:prstGeom>
          <a:noFill/>
        </p:spPr>
        <p:txBody>
          <a:bodyPr wrap="none" rtlCol="0">
            <a:spAutoFit/>
          </a:bodyPr>
          <a:lstStyle/>
          <a:p>
            <a:r>
              <a:rPr lang="en-US" sz="2400" b="1" dirty="0">
                <a:solidFill>
                  <a:srgbClr val="FF0000"/>
                </a:solidFill>
                <a:latin typeface="+mj-lt"/>
              </a:rPr>
              <a:t>Fast-Track</a:t>
            </a:r>
          </a:p>
        </p:txBody>
      </p:sp>
      <p:sp>
        <p:nvSpPr>
          <p:cNvPr id="16" name="TextBox 15">
            <a:extLst>
              <a:ext uri="{FF2B5EF4-FFF2-40B4-BE49-F238E27FC236}">
                <a16:creationId xmlns:a16="http://schemas.microsoft.com/office/drawing/2014/main" xmlns="" id="{440517F7-CBBD-4B44-B608-4AE800FD1D83}"/>
              </a:ext>
            </a:extLst>
          </p:cNvPr>
          <p:cNvSpPr txBox="1"/>
          <p:nvPr/>
        </p:nvSpPr>
        <p:spPr>
          <a:xfrm>
            <a:off x="1659072" y="6138139"/>
            <a:ext cx="7890933" cy="830997"/>
          </a:xfrm>
          <a:prstGeom prst="rect">
            <a:avLst/>
          </a:prstGeom>
          <a:noFill/>
        </p:spPr>
        <p:txBody>
          <a:bodyPr wrap="square" rtlCol="0">
            <a:spAutoFit/>
          </a:bodyPr>
          <a:lstStyle/>
          <a:p>
            <a:r>
              <a:rPr lang="en-GB" sz="1200" dirty="0"/>
              <a:t>*Within First Year of ART initiation </a:t>
            </a:r>
          </a:p>
          <a:p>
            <a:r>
              <a:rPr lang="en-GB" sz="1200" dirty="0"/>
              <a:t>†Viral loads were available for 1608/1736 (93%), 704/756 (93%), and 455/470 (89%) of individuals in the pre-fast track, fast track, and same day cohorts respectively</a:t>
            </a:r>
          </a:p>
          <a:p>
            <a:endParaRPr lang="en-US" sz="1200" dirty="0"/>
          </a:p>
        </p:txBody>
      </p:sp>
      <p:cxnSp>
        <p:nvCxnSpPr>
          <p:cNvPr id="18" name="Straight Connector 17">
            <a:extLst>
              <a:ext uri="{FF2B5EF4-FFF2-40B4-BE49-F238E27FC236}">
                <a16:creationId xmlns:a16="http://schemas.microsoft.com/office/drawing/2014/main" xmlns="" id="{BB100090-ED36-DD4D-9BCC-A0734C1ED480}"/>
              </a:ext>
            </a:extLst>
          </p:cNvPr>
          <p:cNvCxnSpPr>
            <a:stCxn id="5" idx="2"/>
            <a:endCxn id="6" idx="0"/>
          </p:cNvCxnSpPr>
          <p:nvPr/>
        </p:nvCxnSpPr>
        <p:spPr>
          <a:xfrm>
            <a:off x="3268132" y="2991449"/>
            <a:ext cx="0" cy="267053"/>
          </a:xfrm>
          <a:prstGeom prst="line">
            <a:avLst/>
          </a:prstGeom>
          <a:ln w="38100">
            <a:solidFill>
              <a:srgbClr val="0432FF"/>
            </a:solidFill>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xmlns="" id="{2A543B06-4663-2C41-A8BA-4A58086C3974}"/>
              </a:ext>
            </a:extLst>
          </p:cNvPr>
          <p:cNvCxnSpPr/>
          <p:nvPr/>
        </p:nvCxnSpPr>
        <p:spPr>
          <a:xfrm>
            <a:off x="3286245" y="5077193"/>
            <a:ext cx="0" cy="267053"/>
          </a:xfrm>
          <a:prstGeom prst="line">
            <a:avLst/>
          </a:prstGeom>
          <a:ln w="38100">
            <a:solidFill>
              <a:srgbClr val="0432FF"/>
            </a:solidFill>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xmlns="" id="{B285691F-4D8F-6049-BCCC-2303A28C9B94}"/>
              </a:ext>
            </a:extLst>
          </p:cNvPr>
          <p:cNvCxnSpPr>
            <a:cxnSpLocks/>
          </p:cNvCxnSpPr>
          <p:nvPr/>
        </p:nvCxnSpPr>
        <p:spPr>
          <a:xfrm>
            <a:off x="3275222" y="4040524"/>
            <a:ext cx="0" cy="267053"/>
          </a:xfrm>
          <a:prstGeom prst="line">
            <a:avLst/>
          </a:prstGeom>
          <a:ln w="38100">
            <a:solidFill>
              <a:srgbClr val="0432FF"/>
            </a:solidFill>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xmlns="" id="{DAEFA80E-9F11-6C4C-A115-792FAFD7A6A8}"/>
              </a:ext>
            </a:extLst>
          </p:cNvPr>
          <p:cNvCxnSpPr/>
          <p:nvPr/>
        </p:nvCxnSpPr>
        <p:spPr>
          <a:xfrm>
            <a:off x="8098847" y="3016259"/>
            <a:ext cx="0" cy="267053"/>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xmlns="" id="{971D666C-8029-584F-9904-91A48FA6956F}"/>
              </a:ext>
            </a:extLst>
          </p:cNvPr>
          <p:cNvCxnSpPr/>
          <p:nvPr/>
        </p:nvCxnSpPr>
        <p:spPr>
          <a:xfrm>
            <a:off x="8116960" y="5102003"/>
            <a:ext cx="0" cy="267053"/>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xmlns="" id="{C0239925-E58B-8940-8505-9AA16C28A5BB}"/>
              </a:ext>
            </a:extLst>
          </p:cNvPr>
          <p:cNvCxnSpPr>
            <a:cxnSpLocks/>
          </p:cNvCxnSpPr>
          <p:nvPr/>
        </p:nvCxnSpPr>
        <p:spPr>
          <a:xfrm>
            <a:off x="8105937" y="4065334"/>
            <a:ext cx="0" cy="267053"/>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25" name="TextBox 24">
            <a:extLst>
              <a:ext uri="{FF2B5EF4-FFF2-40B4-BE49-F238E27FC236}">
                <a16:creationId xmlns:a16="http://schemas.microsoft.com/office/drawing/2014/main" xmlns="" id="{2EE37207-3D16-BF4A-B64B-873C4A959B77}"/>
              </a:ext>
            </a:extLst>
          </p:cNvPr>
          <p:cNvSpPr txBox="1"/>
          <p:nvPr/>
        </p:nvSpPr>
        <p:spPr>
          <a:xfrm>
            <a:off x="10632560" y="42530"/>
            <a:ext cx="1523943" cy="369332"/>
          </a:xfrm>
          <a:prstGeom prst="rect">
            <a:avLst/>
          </a:prstGeom>
          <a:noFill/>
        </p:spPr>
        <p:txBody>
          <a:bodyPr wrap="none" rtlCol="0">
            <a:spAutoFit/>
          </a:bodyPr>
          <a:lstStyle/>
          <a:p>
            <a:r>
              <a:rPr lang="en-US" dirty="0">
                <a:solidFill>
                  <a:schemeClr val="bg1">
                    <a:lumMod val="50000"/>
                  </a:schemeClr>
                </a:solidFill>
              </a:rPr>
              <a:t>Results Slide 4</a:t>
            </a:r>
          </a:p>
        </p:txBody>
      </p:sp>
      <p:pic>
        <p:nvPicPr>
          <p:cNvPr id="21" name="Picture 20">
            <a:extLst>
              <a:ext uri="{FF2B5EF4-FFF2-40B4-BE49-F238E27FC236}">
                <a16:creationId xmlns:a16="http://schemas.microsoft.com/office/drawing/2014/main" xmlns="" id="{5CD1C374-3F1D-A443-9669-7CFDF08B2046}"/>
              </a:ext>
            </a:extLst>
          </p:cNvPr>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10846062" y="6356704"/>
            <a:ext cx="1078471" cy="358060"/>
          </a:xfrm>
          <a:prstGeom prst="rect">
            <a:avLst/>
          </a:prstGeom>
        </p:spPr>
      </p:pic>
    </p:spTree>
    <p:extLst>
      <p:ext uri="{BB962C8B-B14F-4D97-AF65-F5344CB8AC3E}">
        <p14:creationId xmlns:p14="http://schemas.microsoft.com/office/powerpoint/2010/main" xmlns="" val="343365081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1B80C92-B295-4E4B-B3C4-6E5404C9EBB4}"/>
              </a:ext>
            </a:extLst>
          </p:cNvPr>
          <p:cNvSpPr>
            <a:spLocks noGrp="1"/>
          </p:cNvSpPr>
          <p:nvPr>
            <p:ph type="title"/>
          </p:nvPr>
        </p:nvSpPr>
        <p:spPr/>
        <p:txBody>
          <a:bodyPr/>
          <a:lstStyle/>
          <a:p>
            <a:pPr algn="ctr"/>
            <a:r>
              <a:rPr lang="en-US" dirty="0"/>
              <a:t>Rates of retention in care and </a:t>
            </a:r>
            <a:r>
              <a:rPr lang="en-US" dirty="0" err="1"/>
              <a:t>virological</a:t>
            </a:r>
            <a:r>
              <a:rPr lang="en-US" dirty="0"/>
              <a:t> suppression were high with Fast-Track ART</a:t>
            </a:r>
          </a:p>
        </p:txBody>
      </p:sp>
      <p:sp>
        <p:nvSpPr>
          <p:cNvPr id="5" name="Rounded Rectangle 4">
            <a:extLst>
              <a:ext uri="{FF2B5EF4-FFF2-40B4-BE49-F238E27FC236}">
                <a16:creationId xmlns:a16="http://schemas.microsoft.com/office/drawing/2014/main" xmlns="" id="{D739E14C-C35A-8443-B9E8-1C5CAFAD81CC}"/>
              </a:ext>
            </a:extLst>
          </p:cNvPr>
          <p:cNvSpPr/>
          <p:nvPr/>
        </p:nvSpPr>
        <p:spPr>
          <a:xfrm>
            <a:off x="1744132" y="2209605"/>
            <a:ext cx="3048000" cy="781844"/>
          </a:xfrm>
          <a:prstGeom prst="roundRect">
            <a:avLst/>
          </a:prstGeom>
          <a:noFill/>
          <a:ln w="38100">
            <a:solidFill>
              <a:srgbClr val="0432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rgbClr val="0432FF"/>
                </a:solidFill>
                <a:latin typeface="+mj-lt"/>
              </a:rPr>
              <a:t>Linked &amp; Eligible</a:t>
            </a:r>
          </a:p>
          <a:p>
            <a:pPr algn="ctr"/>
            <a:r>
              <a:rPr lang="en-US" sz="2000" b="1" dirty="0">
                <a:solidFill>
                  <a:srgbClr val="0432FF"/>
                </a:solidFill>
                <a:latin typeface="+mj-lt"/>
              </a:rPr>
              <a:t>1965</a:t>
            </a:r>
          </a:p>
        </p:txBody>
      </p:sp>
      <p:sp>
        <p:nvSpPr>
          <p:cNvPr id="6" name="Rounded Rectangle 5">
            <a:extLst>
              <a:ext uri="{FF2B5EF4-FFF2-40B4-BE49-F238E27FC236}">
                <a16:creationId xmlns:a16="http://schemas.microsoft.com/office/drawing/2014/main" xmlns="" id="{A2CA8077-B821-C14D-915C-C8A1CD851E25}"/>
              </a:ext>
            </a:extLst>
          </p:cNvPr>
          <p:cNvSpPr/>
          <p:nvPr/>
        </p:nvSpPr>
        <p:spPr>
          <a:xfrm>
            <a:off x="1744132" y="3258502"/>
            <a:ext cx="3048000" cy="781844"/>
          </a:xfrm>
          <a:prstGeom prst="roundRect">
            <a:avLst/>
          </a:prstGeom>
          <a:noFill/>
          <a:ln w="38100">
            <a:solidFill>
              <a:srgbClr val="0432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rgbClr val="0432FF"/>
                </a:solidFill>
                <a:latin typeface="+mj-lt"/>
              </a:rPr>
              <a:t>Initiated ART &gt; 6 months ago</a:t>
            </a:r>
          </a:p>
          <a:p>
            <a:pPr algn="ctr"/>
            <a:r>
              <a:rPr lang="en-US" sz="2000" b="1" dirty="0">
                <a:solidFill>
                  <a:srgbClr val="0432FF"/>
                </a:solidFill>
                <a:latin typeface="+mj-lt"/>
              </a:rPr>
              <a:t>1844</a:t>
            </a:r>
          </a:p>
        </p:txBody>
      </p:sp>
      <p:sp>
        <p:nvSpPr>
          <p:cNvPr id="7" name="Rounded Rectangle 6">
            <a:extLst>
              <a:ext uri="{FF2B5EF4-FFF2-40B4-BE49-F238E27FC236}">
                <a16:creationId xmlns:a16="http://schemas.microsoft.com/office/drawing/2014/main" xmlns="" id="{D496188F-F520-6F46-90AE-7886D5E925E5}"/>
              </a:ext>
            </a:extLst>
          </p:cNvPr>
          <p:cNvSpPr/>
          <p:nvPr/>
        </p:nvSpPr>
        <p:spPr>
          <a:xfrm>
            <a:off x="1744132" y="4307399"/>
            <a:ext cx="3048000" cy="781844"/>
          </a:xfrm>
          <a:prstGeom prst="roundRect">
            <a:avLst/>
          </a:prstGeom>
          <a:noFill/>
          <a:ln w="38100">
            <a:solidFill>
              <a:srgbClr val="0432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rgbClr val="0432FF"/>
                </a:solidFill>
                <a:latin typeface="+mj-lt"/>
              </a:rPr>
              <a:t>Retained on ART</a:t>
            </a:r>
          </a:p>
          <a:p>
            <a:pPr algn="ctr"/>
            <a:r>
              <a:rPr lang="en-US" sz="2000" b="1" dirty="0">
                <a:solidFill>
                  <a:srgbClr val="0432FF"/>
                </a:solidFill>
                <a:latin typeface="+mj-lt"/>
              </a:rPr>
              <a:t>1736/1844 (94%)</a:t>
            </a:r>
          </a:p>
        </p:txBody>
      </p:sp>
      <p:sp>
        <p:nvSpPr>
          <p:cNvPr id="8" name="Rounded Rectangle 7">
            <a:extLst>
              <a:ext uri="{FF2B5EF4-FFF2-40B4-BE49-F238E27FC236}">
                <a16:creationId xmlns:a16="http://schemas.microsoft.com/office/drawing/2014/main" xmlns="" id="{95611D97-8330-AF46-8EC2-443D5C7B7F76}"/>
              </a:ext>
            </a:extLst>
          </p:cNvPr>
          <p:cNvSpPr/>
          <p:nvPr/>
        </p:nvSpPr>
        <p:spPr>
          <a:xfrm>
            <a:off x="1744132" y="5356295"/>
            <a:ext cx="3048000" cy="781844"/>
          </a:xfrm>
          <a:prstGeom prst="roundRect">
            <a:avLst/>
          </a:prstGeom>
          <a:noFill/>
          <a:ln w="38100">
            <a:solidFill>
              <a:srgbClr val="0432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rgbClr val="0432FF"/>
                </a:solidFill>
                <a:latin typeface="+mj-lt"/>
              </a:rPr>
              <a:t>VL≤400*</a:t>
            </a:r>
          </a:p>
          <a:p>
            <a:pPr algn="ctr"/>
            <a:r>
              <a:rPr lang="en-US" sz="2000" b="1" dirty="0">
                <a:solidFill>
                  <a:srgbClr val="0432FF"/>
                </a:solidFill>
                <a:latin typeface="+mj-lt"/>
              </a:rPr>
              <a:t>1579/1608† (98%) </a:t>
            </a:r>
          </a:p>
        </p:txBody>
      </p:sp>
      <p:sp>
        <p:nvSpPr>
          <p:cNvPr id="9" name="Rounded Rectangle 8">
            <a:extLst>
              <a:ext uri="{FF2B5EF4-FFF2-40B4-BE49-F238E27FC236}">
                <a16:creationId xmlns:a16="http://schemas.microsoft.com/office/drawing/2014/main" xmlns="" id="{CFC8ABFD-7586-954A-AEDE-94BA3EC291E5}"/>
              </a:ext>
            </a:extLst>
          </p:cNvPr>
          <p:cNvSpPr/>
          <p:nvPr/>
        </p:nvSpPr>
        <p:spPr>
          <a:xfrm>
            <a:off x="6587065" y="2209605"/>
            <a:ext cx="3048000" cy="781844"/>
          </a:xfrm>
          <a:prstGeom prst="round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rgbClr val="FF0000"/>
                </a:solidFill>
                <a:latin typeface="+mj-lt"/>
              </a:rPr>
              <a:t>Linked &amp; Eligible</a:t>
            </a:r>
          </a:p>
          <a:p>
            <a:pPr algn="ctr"/>
            <a:r>
              <a:rPr lang="en-US" sz="2000" b="1" dirty="0">
                <a:solidFill>
                  <a:srgbClr val="FF0000"/>
                </a:solidFill>
                <a:latin typeface="+mj-lt"/>
              </a:rPr>
              <a:t>1013</a:t>
            </a:r>
          </a:p>
        </p:txBody>
      </p:sp>
      <p:sp>
        <p:nvSpPr>
          <p:cNvPr id="10" name="Rounded Rectangle 9">
            <a:extLst>
              <a:ext uri="{FF2B5EF4-FFF2-40B4-BE49-F238E27FC236}">
                <a16:creationId xmlns:a16="http://schemas.microsoft.com/office/drawing/2014/main" xmlns="" id="{79985070-AE1A-0743-B0EF-959A54ED5845}"/>
              </a:ext>
            </a:extLst>
          </p:cNvPr>
          <p:cNvSpPr/>
          <p:nvPr/>
        </p:nvSpPr>
        <p:spPr>
          <a:xfrm>
            <a:off x="6587065" y="3292371"/>
            <a:ext cx="3048000" cy="781844"/>
          </a:xfrm>
          <a:prstGeom prst="round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rgbClr val="FF0000"/>
                </a:solidFill>
                <a:latin typeface="+mj-lt"/>
              </a:rPr>
              <a:t>Initiated ART &gt; 6 month ago</a:t>
            </a:r>
          </a:p>
          <a:p>
            <a:pPr algn="ctr"/>
            <a:r>
              <a:rPr lang="en-US" sz="2000" b="1" dirty="0">
                <a:solidFill>
                  <a:srgbClr val="FF0000"/>
                </a:solidFill>
                <a:latin typeface="+mj-lt"/>
              </a:rPr>
              <a:t>816</a:t>
            </a:r>
          </a:p>
        </p:txBody>
      </p:sp>
      <p:sp>
        <p:nvSpPr>
          <p:cNvPr id="11" name="Rounded Rectangle 10">
            <a:extLst>
              <a:ext uri="{FF2B5EF4-FFF2-40B4-BE49-F238E27FC236}">
                <a16:creationId xmlns:a16="http://schemas.microsoft.com/office/drawing/2014/main" xmlns="" id="{7E342F54-6C95-2843-924B-FF863D93EC53}"/>
              </a:ext>
            </a:extLst>
          </p:cNvPr>
          <p:cNvSpPr/>
          <p:nvPr/>
        </p:nvSpPr>
        <p:spPr>
          <a:xfrm>
            <a:off x="6587065" y="4341268"/>
            <a:ext cx="3048000" cy="781844"/>
          </a:xfrm>
          <a:prstGeom prst="round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rgbClr val="FF0000"/>
                </a:solidFill>
                <a:latin typeface="+mj-lt"/>
              </a:rPr>
              <a:t>Retained on ART</a:t>
            </a:r>
          </a:p>
          <a:p>
            <a:pPr algn="ctr"/>
            <a:r>
              <a:rPr lang="en-US" sz="2000" b="1" dirty="0">
                <a:solidFill>
                  <a:srgbClr val="FF0000"/>
                </a:solidFill>
                <a:latin typeface="+mj-lt"/>
              </a:rPr>
              <a:t>756/816 (93%)</a:t>
            </a:r>
          </a:p>
        </p:txBody>
      </p:sp>
      <p:sp>
        <p:nvSpPr>
          <p:cNvPr id="12" name="Rounded Rectangle 11">
            <a:extLst>
              <a:ext uri="{FF2B5EF4-FFF2-40B4-BE49-F238E27FC236}">
                <a16:creationId xmlns:a16="http://schemas.microsoft.com/office/drawing/2014/main" xmlns="" id="{001D94E7-D563-8949-AB84-B0F067BF74F5}"/>
              </a:ext>
            </a:extLst>
          </p:cNvPr>
          <p:cNvSpPr/>
          <p:nvPr/>
        </p:nvSpPr>
        <p:spPr>
          <a:xfrm>
            <a:off x="6587065" y="5356295"/>
            <a:ext cx="3048000" cy="781844"/>
          </a:xfrm>
          <a:prstGeom prst="round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rgbClr val="FF0000"/>
                </a:solidFill>
                <a:latin typeface="+mj-lt"/>
              </a:rPr>
              <a:t>VL≤400*</a:t>
            </a:r>
          </a:p>
          <a:p>
            <a:pPr algn="ctr"/>
            <a:r>
              <a:rPr lang="en-US" sz="2000" b="1" dirty="0">
                <a:solidFill>
                  <a:srgbClr val="FF0000"/>
                </a:solidFill>
                <a:latin typeface="+mj-lt"/>
              </a:rPr>
              <a:t>694/704† (99%)</a:t>
            </a:r>
          </a:p>
        </p:txBody>
      </p:sp>
      <p:sp>
        <p:nvSpPr>
          <p:cNvPr id="13" name="TextBox 12">
            <a:extLst>
              <a:ext uri="{FF2B5EF4-FFF2-40B4-BE49-F238E27FC236}">
                <a16:creationId xmlns:a16="http://schemas.microsoft.com/office/drawing/2014/main" xmlns="" id="{01200B8B-3523-3244-B28A-C5E2D29F753D}"/>
              </a:ext>
            </a:extLst>
          </p:cNvPr>
          <p:cNvSpPr txBox="1"/>
          <p:nvPr/>
        </p:nvSpPr>
        <p:spPr>
          <a:xfrm>
            <a:off x="2305048" y="1662446"/>
            <a:ext cx="1879617" cy="461665"/>
          </a:xfrm>
          <a:prstGeom prst="rect">
            <a:avLst/>
          </a:prstGeom>
          <a:noFill/>
        </p:spPr>
        <p:txBody>
          <a:bodyPr wrap="none" rtlCol="0">
            <a:spAutoFit/>
          </a:bodyPr>
          <a:lstStyle/>
          <a:p>
            <a:r>
              <a:rPr lang="en-US" sz="2400" b="1" dirty="0">
                <a:solidFill>
                  <a:srgbClr val="0432FF"/>
                </a:solidFill>
                <a:latin typeface="+mj-lt"/>
              </a:rPr>
              <a:t>Pre Fast-Track</a:t>
            </a:r>
          </a:p>
        </p:txBody>
      </p:sp>
      <p:sp>
        <p:nvSpPr>
          <p:cNvPr id="14" name="TextBox 13">
            <a:extLst>
              <a:ext uri="{FF2B5EF4-FFF2-40B4-BE49-F238E27FC236}">
                <a16:creationId xmlns:a16="http://schemas.microsoft.com/office/drawing/2014/main" xmlns="" id="{A6C8BAF2-022A-4646-BD92-F91F2A99CDAB}"/>
              </a:ext>
            </a:extLst>
          </p:cNvPr>
          <p:cNvSpPr txBox="1"/>
          <p:nvPr/>
        </p:nvSpPr>
        <p:spPr>
          <a:xfrm>
            <a:off x="7435847" y="1662446"/>
            <a:ext cx="1401409" cy="461665"/>
          </a:xfrm>
          <a:prstGeom prst="rect">
            <a:avLst/>
          </a:prstGeom>
          <a:noFill/>
        </p:spPr>
        <p:txBody>
          <a:bodyPr wrap="none" rtlCol="0">
            <a:spAutoFit/>
          </a:bodyPr>
          <a:lstStyle/>
          <a:p>
            <a:r>
              <a:rPr lang="en-US" sz="2400" b="1" dirty="0">
                <a:solidFill>
                  <a:srgbClr val="FF0000"/>
                </a:solidFill>
                <a:latin typeface="+mj-lt"/>
              </a:rPr>
              <a:t>Fast-Track</a:t>
            </a:r>
          </a:p>
        </p:txBody>
      </p:sp>
      <p:sp>
        <p:nvSpPr>
          <p:cNvPr id="16" name="TextBox 15">
            <a:extLst>
              <a:ext uri="{FF2B5EF4-FFF2-40B4-BE49-F238E27FC236}">
                <a16:creationId xmlns:a16="http://schemas.microsoft.com/office/drawing/2014/main" xmlns="" id="{440517F7-CBBD-4B44-B608-4AE800FD1D83}"/>
              </a:ext>
            </a:extLst>
          </p:cNvPr>
          <p:cNvSpPr txBox="1"/>
          <p:nvPr/>
        </p:nvSpPr>
        <p:spPr>
          <a:xfrm>
            <a:off x="1659072" y="6138139"/>
            <a:ext cx="7890933" cy="830997"/>
          </a:xfrm>
          <a:prstGeom prst="rect">
            <a:avLst/>
          </a:prstGeom>
          <a:noFill/>
        </p:spPr>
        <p:txBody>
          <a:bodyPr wrap="square" rtlCol="0">
            <a:spAutoFit/>
          </a:bodyPr>
          <a:lstStyle/>
          <a:p>
            <a:r>
              <a:rPr lang="en-GB" sz="1200" dirty="0"/>
              <a:t>*Within First Year of ART initiation </a:t>
            </a:r>
          </a:p>
          <a:p>
            <a:r>
              <a:rPr lang="en-GB" sz="1200" dirty="0"/>
              <a:t>†Viral loads were available for 1608/1736 (93%), 704/756 (93%), and 455/470 (89%) of individuals in the pre-fast track, fast track, and same day cohorts respectively</a:t>
            </a:r>
          </a:p>
          <a:p>
            <a:endParaRPr lang="en-US" sz="1200" dirty="0"/>
          </a:p>
        </p:txBody>
      </p:sp>
      <p:cxnSp>
        <p:nvCxnSpPr>
          <p:cNvPr id="18" name="Straight Connector 17">
            <a:extLst>
              <a:ext uri="{FF2B5EF4-FFF2-40B4-BE49-F238E27FC236}">
                <a16:creationId xmlns:a16="http://schemas.microsoft.com/office/drawing/2014/main" xmlns="" id="{BB100090-ED36-DD4D-9BCC-A0734C1ED480}"/>
              </a:ext>
            </a:extLst>
          </p:cNvPr>
          <p:cNvCxnSpPr>
            <a:stCxn id="5" idx="2"/>
            <a:endCxn id="6" idx="0"/>
          </p:cNvCxnSpPr>
          <p:nvPr/>
        </p:nvCxnSpPr>
        <p:spPr>
          <a:xfrm>
            <a:off x="3268132" y="2991449"/>
            <a:ext cx="0" cy="267053"/>
          </a:xfrm>
          <a:prstGeom prst="line">
            <a:avLst/>
          </a:prstGeom>
          <a:ln w="38100">
            <a:solidFill>
              <a:srgbClr val="0432FF"/>
            </a:solidFill>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xmlns="" id="{2A543B06-4663-2C41-A8BA-4A58086C3974}"/>
              </a:ext>
            </a:extLst>
          </p:cNvPr>
          <p:cNvCxnSpPr/>
          <p:nvPr/>
        </p:nvCxnSpPr>
        <p:spPr>
          <a:xfrm>
            <a:off x="3286245" y="5077193"/>
            <a:ext cx="0" cy="267053"/>
          </a:xfrm>
          <a:prstGeom prst="line">
            <a:avLst/>
          </a:prstGeom>
          <a:ln w="38100">
            <a:solidFill>
              <a:srgbClr val="0432FF"/>
            </a:solidFill>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xmlns="" id="{B285691F-4D8F-6049-BCCC-2303A28C9B94}"/>
              </a:ext>
            </a:extLst>
          </p:cNvPr>
          <p:cNvCxnSpPr>
            <a:cxnSpLocks/>
          </p:cNvCxnSpPr>
          <p:nvPr/>
        </p:nvCxnSpPr>
        <p:spPr>
          <a:xfrm>
            <a:off x="3275222" y="4040524"/>
            <a:ext cx="0" cy="267053"/>
          </a:xfrm>
          <a:prstGeom prst="line">
            <a:avLst/>
          </a:prstGeom>
          <a:ln w="38100">
            <a:solidFill>
              <a:srgbClr val="0432FF"/>
            </a:solidFill>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xmlns="" id="{DAEFA80E-9F11-6C4C-A115-792FAFD7A6A8}"/>
              </a:ext>
            </a:extLst>
          </p:cNvPr>
          <p:cNvCxnSpPr/>
          <p:nvPr/>
        </p:nvCxnSpPr>
        <p:spPr>
          <a:xfrm>
            <a:off x="8098847" y="3016259"/>
            <a:ext cx="0" cy="267053"/>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xmlns="" id="{971D666C-8029-584F-9904-91A48FA6956F}"/>
              </a:ext>
            </a:extLst>
          </p:cNvPr>
          <p:cNvCxnSpPr/>
          <p:nvPr/>
        </p:nvCxnSpPr>
        <p:spPr>
          <a:xfrm>
            <a:off x="8116960" y="5102003"/>
            <a:ext cx="0" cy="267053"/>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xmlns="" id="{C0239925-E58B-8940-8505-9AA16C28A5BB}"/>
              </a:ext>
            </a:extLst>
          </p:cNvPr>
          <p:cNvCxnSpPr>
            <a:cxnSpLocks/>
          </p:cNvCxnSpPr>
          <p:nvPr/>
        </p:nvCxnSpPr>
        <p:spPr>
          <a:xfrm>
            <a:off x="8105937" y="4065334"/>
            <a:ext cx="0" cy="267053"/>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25" name="TextBox 24">
            <a:extLst>
              <a:ext uri="{FF2B5EF4-FFF2-40B4-BE49-F238E27FC236}">
                <a16:creationId xmlns:a16="http://schemas.microsoft.com/office/drawing/2014/main" xmlns="" id="{2EE37207-3D16-BF4A-B64B-873C4A959B77}"/>
              </a:ext>
            </a:extLst>
          </p:cNvPr>
          <p:cNvSpPr txBox="1"/>
          <p:nvPr/>
        </p:nvSpPr>
        <p:spPr>
          <a:xfrm>
            <a:off x="10632560" y="42530"/>
            <a:ext cx="1523943" cy="369332"/>
          </a:xfrm>
          <a:prstGeom prst="rect">
            <a:avLst/>
          </a:prstGeom>
          <a:noFill/>
        </p:spPr>
        <p:txBody>
          <a:bodyPr wrap="none" rtlCol="0">
            <a:spAutoFit/>
          </a:bodyPr>
          <a:lstStyle/>
          <a:p>
            <a:r>
              <a:rPr lang="en-US" dirty="0">
                <a:solidFill>
                  <a:schemeClr val="bg1">
                    <a:lumMod val="50000"/>
                  </a:schemeClr>
                </a:solidFill>
              </a:rPr>
              <a:t>Results Slide 4</a:t>
            </a:r>
          </a:p>
        </p:txBody>
      </p:sp>
      <p:pic>
        <p:nvPicPr>
          <p:cNvPr id="21" name="Picture 20">
            <a:extLst>
              <a:ext uri="{FF2B5EF4-FFF2-40B4-BE49-F238E27FC236}">
                <a16:creationId xmlns:a16="http://schemas.microsoft.com/office/drawing/2014/main" xmlns="" id="{5CD1C374-3F1D-A443-9669-7CFDF08B2046}"/>
              </a:ext>
            </a:extLst>
          </p:cNvPr>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10846062" y="6356704"/>
            <a:ext cx="1078471" cy="358060"/>
          </a:xfrm>
          <a:prstGeom prst="rect">
            <a:avLst/>
          </a:prstGeom>
        </p:spPr>
      </p:pic>
      <p:sp>
        <p:nvSpPr>
          <p:cNvPr id="3" name="Oval 2">
            <a:extLst>
              <a:ext uri="{FF2B5EF4-FFF2-40B4-BE49-F238E27FC236}">
                <a16:creationId xmlns:a16="http://schemas.microsoft.com/office/drawing/2014/main" xmlns="" id="{F2948ECC-A003-154A-8A75-DD8FEA7A1743}"/>
              </a:ext>
            </a:extLst>
          </p:cNvPr>
          <p:cNvSpPr>
            <a:spLocks noChangeAspect="1"/>
          </p:cNvSpPr>
          <p:nvPr/>
        </p:nvSpPr>
        <p:spPr>
          <a:xfrm>
            <a:off x="4164812" y="4029409"/>
            <a:ext cx="2315635" cy="2315635"/>
          </a:xfrm>
          <a:prstGeom prst="ellipse">
            <a:avLst/>
          </a:prstGeom>
          <a:solidFill>
            <a:srgbClr val="0432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t>85.6% </a:t>
            </a:r>
            <a:r>
              <a:rPr lang="en-US" sz="2000" b="1" dirty="0"/>
              <a:t>Retained on ART, had a VL, &amp; suppressed</a:t>
            </a:r>
          </a:p>
        </p:txBody>
      </p:sp>
      <p:sp>
        <p:nvSpPr>
          <p:cNvPr id="26" name="Oval 25">
            <a:extLst>
              <a:ext uri="{FF2B5EF4-FFF2-40B4-BE49-F238E27FC236}">
                <a16:creationId xmlns:a16="http://schemas.microsoft.com/office/drawing/2014/main" xmlns="" id="{3F9F39C2-DEB2-8F49-8D4B-A0C96A55753F}"/>
              </a:ext>
            </a:extLst>
          </p:cNvPr>
          <p:cNvSpPr>
            <a:spLocks noChangeAspect="1"/>
          </p:cNvSpPr>
          <p:nvPr/>
        </p:nvSpPr>
        <p:spPr>
          <a:xfrm>
            <a:off x="8901127" y="4029409"/>
            <a:ext cx="2315635" cy="2315635"/>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t>85.0% </a:t>
            </a:r>
            <a:r>
              <a:rPr lang="en-US" sz="2000" b="1" dirty="0"/>
              <a:t>Retained on ART, had a VL, &amp; suppressed</a:t>
            </a:r>
          </a:p>
        </p:txBody>
      </p:sp>
    </p:spTree>
    <p:extLst>
      <p:ext uri="{BB962C8B-B14F-4D97-AF65-F5344CB8AC3E}">
        <p14:creationId xmlns:p14="http://schemas.microsoft.com/office/powerpoint/2010/main" xmlns="" val="293881725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alpha val="4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1B80C92-B295-4E4B-B3C4-6E5404C9EBB4}"/>
              </a:ext>
            </a:extLst>
          </p:cNvPr>
          <p:cNvSpPr>
            <a:spLocks noGrp="1"/>
          </p:cNvSpPr>
          <p:nvPr>
            <p:ph type="title"/>
          </p:nvPr>
        </p:nvSpPr>
        <p:spPr/>
        <p:txBody>
          <a:bodyPr/>
          <a:lstStyle/>
          <a:p>
            <a:pPr algn="ctr"/>
            <a:r>
              <a:rPr lang="en-US" dirty="0"/>
              <a:t>Rates of retention in care and </a:t>
            </a:r>
            <a:r>
              <a:rPr lang="en-US" dirty="0" err="1"/>
              <a:t>virological</a:t>
            </a:r>
            <a:r>
              <a:rPr lang="en-US" dirty="0"/>
              <a:t> suppression were high with Fast-Track ART</a:t>
            </a:r>
          </a:p>
        </p:txBody>
      </p:sp>
      <p:sp>
        <p:nvSpPr>
          <p:cNvPr id="14" name="TextBox 13">
            <a:extLst>
              <a:ext uri="{FF2B5EF4-FFF2-40B4-BE49-F238E27FC236}">
                <a16:creationId xmlns:a16="http://schemas.microsoft.com/office/drawing/2014/main" xmlns="" id="{A6C8BAF2-022A-4646-BD92-F91F2A99CDAB}"/>
              </a:ext>
            </a:extLst>
          </p:cNvPr>
          <p:cNvSpPr txBox="1"/>
          <p:nvPr/>
        </p:nvSpPr>
        <p:spPr>
          <a:xfrm>
            <a:off x="7435847" y="1662446"/>
            <a:ext cx="1401409" cy="461665"/>
          </a:xfrm>
          <a:prstGeom prst="rect">
            <a:avLst/>
          </a:prstGeom>
          <a:noFill/>
        </p:spPr>
        <p:txBody>
          <a:bodyPr wrap="none" rtlCol="0">
            <a:spAutoFit/>
          </a:bodyPr>
          <a:lstStyle/>
          <a:p>
            <a:r>
              <a:rPr lang="en-US" sz="2400" b="1" dirty="0">
                <a:solidFill>
                  <a:srgbClr val="FF0000"/>
                </a:solidFill>
                <a:latin typeface="+mj-lt"/>
              </a:rPr>
              <a:t>Fast-Track</a:t>
            </a:r>
          </a:p>
        </p:txBody>
      </p:sp>
      <p:sp>
        <p:nvSpPr>
          <p:cNvPr id="16" name="TextBox 15">
            <a:extLst>
              <a:ext uri="{FF2B5EF4-FFF2-40B4-BE49-F238E27FC236}">
                <a16:creationId xmlns:a16="http://schemas.microsoft.com/office/drawing/2014/main" xmlns="" id="{440517F7-CBBD-4B44-B608-4AE800FD1D83}"/>
              </a:ext>
            </a:extLst>
          </p:cNvPr>
          <p:cNvSpPr txBox="1"/>
          <p:nvPr/>
        </p:nvSpPr>
        <p:spPr>
          <a:xfrm>
            <a:off x="1659072" y="6138139"/>
            <a:ext cx="7890933" cy="830997"/>
          </a:xfrm>
          <a:prstGeom prst="rect">
            <a:avLst/>
          </a:prstGeom>
          <a:noFill/>
        </p:spPr>
        <p:txBody>
          <a:bodyPr wrap="square" rtlCol="0">
            <a:spAutoFit/>
          </a:bodyPr>
          <a:lstStyle/>
          <a:p>
            <a:r>
              <a:rPr lang="en-GB" sz="1200" dirty="0">
                <a:latin typeface="+mj-lt"/>
              </a:rPr>
              <a:t>*Within First Year of ART initiation </a:t>
            </a:r>
          </a:p>
          <a:p>
            <a:r>
              <a:rPr lang="en-GB" sz="1200" dirty="0">
                <a:latin typeface="+mj-lt"/>
              </a:rPr>
              <a:t>†Viral loads were available for 1608/1736 (93%), 704/756 (93%), and 455/470 (89%) of individuals in the pre-fast track, fast track, and same day cohorts respectively</a:t>
            </a:r>
          </a:p>
          <a:p>
            <a:endParaRPr lang="en-US" sz="1200" dirty="0">
              <a:latin typeface="+mj-lt"/>
            </a:endParaRPr>
          </a:p>
        </p:txBody>
      </p:sp>
      <p:sp>
        <p:nvSpPr>
          <p:cNvPr id="30" name="TextBox 29">
            <a:extLst>
              <a:ext uri="{FF2B5EF4-FFF2-40B4-BE49-F238E27FC236}">
                <a16:creationId xmlns:a16="http://schemas.microsoft.com/office/drawing/2014/main" xmlns="" id="{311A0F7D-FC8E-6C4B-BB49-F2DA1828306B}"/>
              </a:ext>
            </a:extLst>
          </p:cNvPr>
          <p:cNvSpPr txBox="1"/>
          <p:nvPr/>
        </p:nvSpPr>
        <p:spPr>
          <a:xfrm>
            <a:off x="10632560" y="42530"/>
            <a:ext cx="1523943" cy="369332"/>
          </a:xfrm>
          <a:prstGeom prst="rect">
            <a:avLst/>
          </a:prstGeom>
          <a:noFill/>
        </p:spPr>
        <p:txBody>
          <a:bodyPr wrap="none" rtlCol="0">
            <a:spAutoFit/>
          </a:bodyPr>
          <a:lstStyle/>
          <a:p>
            <a:r>
              <a:rPr lang="en-US" dirty="0">
                <a:solidFill>
                  <a:schemeClr val="bg1">
                    <a:lumMod val="50000"/>
                  </a:schemeClr>
                </a:solidFill>
              </a:rPr>
              <a:t>Results Slide 4</a:t>
            </a:r>
          </a:p>
        </p:txBody>
      </p:sp>
      <p:sp>
        <p:nvSpPr>
          <p:cNvPr id="31" name="Rounded Rectangle 30">
            <a:extLst>
              <a:ext uri="{FF2B5EF4-FFF2-40B4-BE49-F238E27FC236}">
                <a16:creationId xmlns:a16="http://schemas.microsoft.com/office/drawing/2014/main" xmlns="" id="{C1E8554D-F7AB-D145-BC41-890709642434}"/>
              </a:ext>
            </a:extLst>
          </p:cNvPr>
          <p:cNvSpPr/>
          <p:nvPr/>
        </p:nvSpPr>
        <p:spPr>
          <a:xfrm>
            <a:off x="1744132" y="2209605"/>
            <a:ext cx="3048000" cy="781844"/>
          </a:xfrm>
          <a:prstGeom prst="roundRect">
            <a:avLst/>
          </a:prstGeom>
          <a:noFill/>
          <a:ln w="38100">
            <a:solidFill>
              <a:srgbClr val="0432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rgbClr val="0432FF"/>
                </a:solidFill>
                <a:latin typeface="+mj-lt"/>
              </a:rPr>
              <a:t>Linked &amp; Eligible</a:t>
            </a:r>
          </a:p>
          <a:p>
            <a:pPr algn="ctr"/>
            <a:r>
              <a:rPr lang="en-US" sz="2000" b="1" dirty="0">
                <a:solidFill>
                  <a:srgbClr val="0432FF"/>
                </a:solidFill>
                <a:latin typeface="+mj-lt"/>
              </a:rPr>
              <a:t>1965</a:t>
            </a:r>
          </a:p>
        </p:txBody>
      </p:sp>
      <p:sp>
        <p:nvSpPr>
          <p:cNvPr id="32" name="Rounded Rectangle 31">
            <a:extLst>
              <a:ext uri="{FF2B5EF4-FFF2-40B4-BE49-F238E27FC236}">
                <a16:creationId xmlns:a16="http://schemas.microsoft.com/office/drawing/2014/main" xmlns="" id="{760B9E16-5F1C-3342-A402-ABB80AB6C81D}"/>
              </a:ext>
            </a:extLst>
          </p:cNvPr>
          <p:cNvSpPr/>
          <p:nvPr/>
        </p:nvSpPr>
        <p:spPr>
          <a:xfrm>
            <a:off x="1744132" y="3258502"/>
            <a:ext cx="3048000" cy="781844"/>
          </a:xfrm>
          <a:prstGeom prst="roundRect">
            <a:avLst/>
          </a:prstGeom>
          <a:noFill/>
          <a:ln w="38100">
            <a:solidFill>
              <a:srgbClr val="0432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rgbClr val="0432FF"/>
                </a:solidFill>
                <a:latin typeface="+mj-lt"/>
              </a:rPr>
              <a:t>Initiated ART &gt; 6 months ago</a:t>
            </a:r>
          </a:p>
          <a:p>
            <a:pPr algn="ctr"/>
            <a:r>
              <a:rPr lang="en-US" sz="2000" b="1" dirty="0">
                <a:solidFill>
                  <a:srgbClr val="0432FF"/>
                </a:solidFill>
                <a:latin typeface="+mj-lt"/>
              </a:rPr>
              <a:t>1844</a:t>
            </a:r>
          </a:p>
        </p:txBody>
      </p:sp>
      <p:sp>
        <p:nvSpPr>
          <p:cNvPr id="33" name="Rounded Rectangle 32">
            <a:extLst>
              <a:ext uri="{FF2B5EF4-FFF2-40B4-BE49-F238E27FC236}">
                <a16:creationId xmlns:a16="http://schemas.microsoft.com/office/drawing/2014/main" xmlns="" id="{16E83BE8-0D19-1747-95FF-6483E8E20C34}"/>
              </a:ext>
            </a:extLst>
          </p:cNvPr>
          <p:cNvSpPr/>
          <p:nvPr/>
        </p:nvSpPr>
        <p:spPr>
          <a:xfrm>
            <a:off x="1744132" y="4307399"/>
            <a:ext cx="3048000" cy="781844"/>
          </a:xfrm>
          <a:prstGeom prst="roundRect">
            <a:avLst/>
          </a:prstGeom>
          <a:noFill/>
          <a:ln w="38100">
            <a:solidFill>
              <a:srgbClr val="0432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rgbClr val="0432FF"/>
                </a:solidFill>
                <a:latin typeface="+mj-lt"/>
              </a:rPr>
              <a:t>Retained on ART</a:t>
            </a:r>
          </a:p>
          <a:p>
            <a:pPr algn="ctr"/>
            <a:r>
              <a:rPr lang="en-US" sz="2000" b="1" dirty="0">
                <a:solidFill>
                  <a:srgbClr val="0432FF"/>
                </a:solidFill>
                <a:latin typeface="+mj-lt"/>
              </a:rPr>
              <a:t>1736/1844 (94%)</a:t>
            </a:r>
          </a:p>
        </p:txBody>
      </p:sp>
      <p:sp>
        <p:nvSpPr>
          <p:cNvPr id="34" name="Rounded Rectangle 33">
            <a:extLst>
              <a:ext uri="{FF2B5EF4-FFF2-40B4-BE49-F238E27FC236}">
                <a16:creationId xmlns:a16="http://schemas.microsoft.com/office/drawing/2014/main" xmlns="" id="{F337042D-3391-0643-A304-98CA12884D63}"/>
              </a:ext>
            </a:extLst>
          </p:cNvPr>
          <p:cNvSpPr/>
          <p:nvPr/>
        </p:nvSpPr>
        <p:spPr>
          <a:xfrm>
            <a:off x="1744132" y="5356295"/>
            <a:ext cx="3048000" cy="781844"/>
          </a:xfrm>
          <a:prstGeom prst="roundRect">
            <a:avLst/>
          </a:prstGeom>
          <a:noFill/>
          <a:ln w="38100">
            <a:solidFill>
              <a:srgbClr val="0432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rgbClr val="0432FF"/>
                </a:solidFill>
                <a:latin typeface="+mj-lt"/>
              </a:rPr>
              <a:t>VL≤400*</a:t>
            </a:r>
          </a:p>
          <a:p>
            <a:pPr algn="ctr"/>
            <a:r>
              <a:rPr lang="en-US" sz="2000" b="1" dirty="0">
                <a:solidFill>
                  <a:srgbClr val="0432FF"/>
                </a:solidFill>
                <a:latin typeface="+mj-lt"/>
              </a:rPr>
              <a:t>1579/1608† (98%) </a:t>
            </a:r>
          </a:p>
        </p:txBody>
      </p:sp>
      <p:sp>
        <p:nvSpPr>
          <p:cNvPr id="35" name="TextBox 34">
            <a:extLst>
              <a:ext uri="{FF2B5EF4-FFF2-40B4-BE49-F238E27FC236}">
                <a16:creationId xmlns:a16="http://schemas.microsoft.com/office/drawing/2014/main" xmlns="" id="{9F7A7380-A135-354D-90D1-DCE3028C5579}"/>
              </a:ext>
            </a:extLst>
          </p:cNvPr>
          <p:cNvSpPr txBox="1"/>
          <p:nvPr/>
        </p:nvSpPr>
        <p:spPr>
          <a:xfrm>
            <a:off x="2305048" y="1662446"/>
            <a:ext cx="1879617" cy="461665"/>
          </a:xfrm>
          <a:prstGeom prst="rect">
            <a:avLst/>
          </a:prstGeom>
          <a:noFill/>
        </p:spPr>
        <p:txBody>
          <a:bodyPr wrap="none" rtlCol="0">
            <a:spAutoFit/>
          </a:bodyPr>
          <a:lstStyle/>
          <a:p>
            <a:r>
              <a:rPr lang="en-US" sz="2400" b="1" dirty="0">
                <a:solidFill>
                  <a:srgbClr val="0432FF"/>
                </a:solidFill>
                <a:latin typeface="+mj-lt"/>
              </a:rPr>
              <a:t>Pre Fast-Track</a:t>
            </a:r>
          </a:p>
        </p:txBody>
      </p:sp>
      <p:cxnSp>
        <p:nvCxnSpPr>
          <p:cNvPr id="36" name="Straight Connector 35">
            <a:extLst>
              <a:ext uri="{FF2B5EF4-FFF2-40B4-BE49-F238E27FC236}">
                <a16:creationId xmlns:a16="http://schemas.microsoft.com/office/drawing/2014/main" xmlns="" id="{9B24B30F-FAB6-3840-8933-467FE7EF0D82}"/>
              </a:ext>
            </a:extLst>
          </p:cNvPr>
          <p:cNvCxnSpPr>
            <a:stCxn id="31" idx="2"/>
            <a:endCxn id="32" idx="0"/>
          </p:cNvCxnSpPr>
          <p:nvPr/>
        </p:nvCxnSpPr>
        <p:spPr>
          <a:xfrm>
            <a:off x="3268132" y="2991449"/>
            <a:ext cx="0" cy="267053"/>
          </a:xfrm>
          <a:prstGeom prst="line">
            <a:avLst/>
          </a:prstGeom>
          <a:ln w="38100">
            <a:solidFill>
              <a:srgbClr val="0432FF"/>
            </a:solidFill>
          </a:ln>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xmlns="" id="{E64DBDDD-204B-0B42-A0B0-5D7CA2220DDD}"/>
              </a:ext>
            </a:extLst>
          </p:cNvPr>
          <p:cNvCxnSpPr/>
          <p:nvPr/>
        </p:nvCxnSpPr>
        <p:spPr>
          <a:xfrm>
            <a:off x="3286245" y="5077193"/>
            <a:ext cx="0" cy="267053"/>
          </a:xfrm>
          <a:prstGeom prst="line">
            <a:avLst/>
          </a:prstGeom>
          <a:ln w="38100">
            <a:solidFill>
              <a:srgbClr val="0432FF"/>
            </a:solidFill>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xmlns="" id="{8342186F-7F64-3B43-BC37-393D72304FF5}"/>
              </a:ext>
            </a:extLst>
          </p:cNvPr>
          <p:cNvCxnSpPr>
            <a:cxnSpLocks/>
          </p:cNvCxnSpPr>
          <p:nvPr/>
        </p:nvCxnSpPr>
        <p:spPr>
          <a:xfrm>
            <a:off x="3275222" y="4040524"/>
            <a:ext cx="0" cy="267053"/>
          </a:xfrm>
          <a:prstGeom prst="line">
            <a:avLst/>
          </a:prstGeom>
          <a:ln w="38100">
            <a:solidFill>
              <a:srgbClr val="0432FF"/>
            </a:solidFill>
          </a:ln>
        </p:spPr>
        <p:style>
          <a:lnRef idx="1">
            <a:schemeClr val="accent1"/>
          </a:lnRef>
          <a:fillRef idx="0">
            <a:schemeClr val="accent1"/>
          </a:fillRef>
          <a:effectRef idx="0">
            <a:schemeClr val="accent1"/>
          </a:effectRef>
          <a:fontRef idx="minor">
            <a:schemeClr val="tx1"/>
          </a:fontRef>
        </p:style>
      </p:cxnSp>
      <p:sp>
        <p:nvSpPr>
          <p:cNvPr id="41" name="Oval 40">
            <a:extLst>
              <a:ext uri="{FF2B5EF4-FFF2-40B4-BE49-F238E27FC236}">
                <a16:creationId xmlns:a16="http://schemas.microsoft.com/office/drawing/2014/main" xmlns="" id="{C85148D7-64B4-DF44-8C9F-108FD6890D61}"/>
              </a:ext>
            </a:extLst>
          </p:cNvPr>
          <p:cNvSpPr>
            <a:spLocks noChangeAspect="1"/>
          </p:cNvSpPr>
          <p:nvPr/>
        </p:nvSpPr>
        <p:spPr>
          <a:xfrm>
            <a:off x="4164812" y="4029409"/>
            <a:ext cx="2315635" cy="2315635"/>
          </a:xfrm>
          <a:prstGeom prst="ellipse">
            <a:avLst/>
          </a:prstGeom>
          <a:solidFill>
            <a:srgbClr val="0432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t>85.6% </a:t>
            </a:r>
            <a:r>
              <a:rPr lang="en-US" sz="2000" b="1" dirty="0"/>
              <a:t>Retained on ART, had a VL, &amp; suppressed</a:t>
            </a:r>
          </a:p>
        </p:txBody>
      </p:sp>
      <p:pic>
        <p:nvPicPr>
          <p:cNvPr id="39" name="Picture 38">
            <a:extLst>
              <a:ext uri="{FF2B5EF4-FFF2-40B4-BE49-F238E27FC236}">
                <a16:creationId xmlns:a16="http://schemas.microsoft.com/office/drawing/2014/main" xmlns="" id="{B4A88C7D-21AC-1C48-981A-4B56339D7716}"/>
              </a:ext>
            </a:extLst>
          </p:cNvPr>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10846062" y="6356704"/>
            <a:ext cx="1078471" cy="358060"/>
          </a:xfrm>
          <a:prstGeom prst="rect">
            <a:avLst/>
          </a:prstGeom>
        </p:spPr>
      </p:pic>
      <p:sp>
        <p:nvSpPr>
          <p:cNvPr id="3" name="Rectangle 2">
            <a:extLst>
              <a:ext uri="{FF2B5EF4-FFF2-40B4-BE49-F238E27FC236}">
                <a16:creationId xmlns:a16="http://schemas.microsoft.com/office/drawing/2014/main" xmlns="" id="{67871DAC-A8E8-7645-96C9-87925995C845}"/>
              </a:ext>
            </a:extLst>
          </p:cNvPr>
          <p:cNvSpPr/>
          <p:nvPr/>
        </p:nvSpPr>
        <p:spPr>
          <a:xfrm>
            <a:off x="5350932" y="2209605"/>
            <a:ext cx="5301710" cy="3928533"/>
          </a:xfrm>
          <a:prstGeom prst="rect">
            <a:avLst/>
          </a:prstGeom>
          <a:solidFill>
            <a:schemeClr val="bg1">
              <a:alpha val="76000"/>
            </a:schemeClr>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mj-lt"/>
            </a:endParaRPr>
          </a:p>
        </p:txBody>
      </p:sp>
      <p:sp>
        <p:nvSpPr>
          <p:cNvPr id="21" name="Rounded Rectangle 20">
            <a:extLst>
              <a:ext uri="{FF2B5EF4-FFF2-40B4-BE49-F238E27FC236}">
                <a16:creationId xmlns:a16="http://schemas.microsoft.com/office/drawing/2014/main" xmlns="" id="{73FF8ABC-48CA-DD49-B84E-DD18302D9A60}"/>
              </a:ext>
            </a:extLst>
          </p:cNvPr>
          <p:cNvSpPr/>
          <p:nvPr/>
        </p:nvSpPr>
        <p:spPr>
          <a:xfrm>
            <a:off x="6542515" y="2834499"/>
            <a:ext cx="3048000" cy="781844"/>
          </a:xfrm>
          <a:prstGeom prst="round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latin typeface="+mj-lt"/>
              </a:rPr>
              <a:t>Initiated ART &gt; 6/12 ago</a:t>
            </a:r>
          </a:p>
          <a:p>
            <a:pPr algn="ctr"/>
            <a:r>
              <a:rPr lang="en-US" sz="2000" b="1" dirty="0">
                <a:solidFill>
                  <a:schemeClr val="tx1"/>
                </a:solidFill>
                <a:latin typeface="+mj-lt"/>
              </a:rPr>
              <a:t>503</a:t>
            </a:r>
          </a:p>
        </p:txBody>
      </p:sp>
      <p:sp>
        <p:nvSpPr>
          <p:cNvPr id="25" name="Rounded Rectangle 24">
            <a:extLst>
              <a:ext uri="{FF2B5EF4-FFF2-40B4-BE49-F238E27FC236}">
                <a16:creationId xmlns:a16="http://schemas.microsoft.com/office/drawing/2014/main" xmlns="" id="{1FBC423A-5FD5-3A4C-B08D-BE4518964423}"/>
              </a:ext>
            </a:extLst>
          </p:cNvPr>
          <p:cNvSpPr/>
          <p:nvPr/>
        </p:nvSpPr>
        <p:spPr>
          <a:xfrm>
            <a:off x="6542515" y="3883396"/>
            <a:ext cx="3048000" cy="781844"/>
          </a:xfrm>
          <a:prstGeom prst="round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latin typeface="+mj-lt"/>
              </a:rPr>
              <a:t>Retained on ART</a:t>
            </a:r>
          </a:p>
          <a:p>
            <a:pPr algn="ctr"/>
            <a:r>
              <a:rPr lang="en-US" sz="2000" b="1" dirty="0">
                <a:solidFill>
                  <a:schemeClr val="tx1"/>
                </a:solidFill>
                <a:latin typeface="+mj-lt"/>
              </a:rPr>
              <a:t>470/503 (93%)</a:t>
            </a:r>
          </a:p>
        </p:txBody>
      </p:sp>
      <p:sp>
        <p:nvSpPr>
          <p:cNvPr id="26" name="Rounded Rectangle 25">
            <a:extLst>
              <a:ext uri="{FF2B5EF4-FFF2-40B4-BE49-F238E27FC236}">
                <a16:creationId xmlns:a16="http://schemas.microsoft.com/office/drawing/2014/main" xmlns="" id="{B96A8286-7990-934F-A352-15AAC2D8A7FB}"/>
              </a:ext>
            </a:extLst>
          </p:cNvPr>
          <p:cNvSpPr/>
          <p:nvPr/>
        </p:nvSpPr>
        <p:spPr>
          <a:xfrm>
            <a:off x="6542515" y="4898423"/>
            <a:ext cx="3048000" cy="781844"/>
          </a:xfrm>
          <a:prstGeom prst="round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latin typeface="+mj-lt"/>
              </a:rPr>
              <a:t>VL≤400*</a:t>
            </a:r>
          </a:p>
          <a:p>
            <a:pPr algn="ctr"/>
            <a:r>
              <a:rPr lang="en-US" sz="2000" b="1" dirty="0">
                <a:solidFill>
                  <a:schemeClr val="tx1"/>
                </a:solidFill>
                <a:latin typeface="+mj-lt"/>
              </a:rPr>
              <a:t>448/455† (98%)</a:t>
            </a:r>
          </a:p>
        </p:txBody>
      </p:sp>
      <p:cxnSp>
        <p:nvCxnSpPr>
          <p:cNvPr id="27" name="Straight Connector 26">
            <a:extLst>
              <a:ext uri="{FF2B5EF4-FFF2-40B4-BE49-F238E27FC236}">
                <a16:creationId xmlns:a16="http://schemas.microsoft.com/office/drawing/2014/main" xmlns="" id="{71BEA317-84E5-0B41-B7A9-A828C32D5E30}"/>
              </a:ext>
            </a:extLst>
          </p:cNvPr>
          <p:cNvCxnSpPr/>
          <p:nvPr/>
        </p:nvCxnSpPr>
        <p:spPr>
          <a:xfrm>
            <a:off x="8072410" y="4644131"/>
            <a:ext cx="0" cy="26705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xmlns="" id="{D7654319-B8B4-7B4B-8AE1-E5EEA763286A}"/>
              </a:ext>
            </a:extLst>
          </p:cNvPr>
          <p:cNvCxnSpPr>
            <a:cxnSpLocks/>
          </p:cNvCxnSpPr>
          <p:nvPr/>
        </p:nvCxnSpPr>
        <p:spPr>
          <a:xfrm>
            <a:off x="8061387" y="3607462"/>
            <a:ext cx="0" cy="26705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9" name="TextBox 28">
            <a:extLst>
              <a:ext uri="{FF2B5EF4-FFF2-40B4-BE49-F238E27FC236}">
                <a16:creationId xmlns:a16="http://schemas.microsoft.com/office/drawing/2014/main" xmlns="" id="{C2010C13-76AC-604E-AC68-D8D9F40D4E08}"/>
              </a:ext>
            </a:extLst>
          </p:cNvPr>
          <p:cNvSpPr txBox="1"/>
          <p:nvPr/>
        </p:nvSpPr>
        <p:spPr>
          <a:xfrm>
            <a:off x="7168234" y="2355833"/>
            <a:ext cx="2021131" cy="461665"/>
          </a:xfrm>
          <a:prstGeom prst="rect">
            <a:avLst/>
          </a:prstGeom>
          <a:noFill/>
        </p:spPr>
        <p:txBody>
          <a:bodyPr wrap="none" rtlCol="0">
            <a:spAutoFit/>
          </a:bodyPr>
          <a:lstStyle/>
          <a:p>
            <a:r>
              <a:rPr lang="en-US" sz="2400" b="1" dirty="0">
                <a:latin typeface="+mj-lt"/>
              </a:rPr>
              <a:t>Same Day ART</a:t>
            </a:r>
          </a:p>
        </p:txBody>
      </p:sp>
      <p:sp>
        <p:nvSpPr>
          <p:cNvPr id="42" name="Oval 41">
            <a:extLst>
              <a:ext uri="{FF2B5EF4-FFF2-40B4-BE49-F238E27FC236}">
                <a16:creationId xmlns:a16="http://schemas.microsoft.com/office/drawing/2014/main" xmlns="" id="{EFCA1325-1608-A34C-BFED-6529D8503FD6}"/>
              </a:ext>
            </a:extLst>
          </p:cNvPr>
          <p:cNvSpPr>
            <a:spLocks noChangeAspect="1"/>
          </p:cNvSpPr>
          <p:nvPr/>
        </p:nvSpPr>
        <p:spPr>
          <a:xfrm>
            <a:off x="8923251" y="4018341"/>
            <a:ext cx="2315635" cy="2315635"/>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rPr>
              <a:t>89.1% </a:t>
            </a:r>
            <a:r>
              <a:rPr lang="en-US" sz="2000" b="1" dirty="0">
                <a:solidFill>
                  <a:schemeClr val="tx1"/>
                </a:solidFill>
              </a:rPr>
              <a:t>Retained on ART, had a VL, &amp; suppressed</a:t>
            </a:r>
          </a:p>
        </p:txBody>
      </p:sp>
    </p:spTree>
    <p:extLst>
      <p:ext uri="{BB962C8B-B14F-4D97-AF65-F5344CB8AC3E}">
        <p14:creationId xmlns:p14="http://schemas.microsoft.com/office/powerpoint/2010/main" xmlns="" val="88694304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46BF533-47E4-8346-AAB3-E65867DD5D54}"/>
              </a:ext>
            </a:extLst>
          </p:cNvPr>
          <p:cNvSpPr>
            <a:spLocks noGrp="1"/>
          </p:cNvSpPr>
          <p:nvPr>
            <p:ph type="title"/>
          </p:nvPr>
        </p:nvSpPr>
        <p:spPr>
          <a:xfrm>
            <a:off x="838200" y="365125"/>
            <a:ext cx="10515600" cy="1888977"/>
          </a:xfrm>
        </p:spPr>
        <p:txBody>
          <a:bodyPr>
            <a:noAutofit/>
          </a:bodyPr>
          <a:lstStyle/>
          <a:p>
            <a:pPr algn="ctr"/>
            <a:r>
              <a:rPr lang="en-GB" dirty="0"/>
              <a:t>Time from linkage to first viral suppression was significantly shorter following introduction of Fast-Track ART </a:t>
            </a:r>
            <a:endParaRPr lang="en-US" dirty="0"/>
          </a:p>
        </p:txBody>
      </p:sp>
      <p:sp>
        <p:nvSpPr>
          <p:cNvPr id="3" name="Content Placeholder 2">
            <a:extLst>
              <a:ext uri="{FF2B5EF4-FFF2-40B4-BE49-F238E27FC236}">
                <a16:creationId xmlns:a16="http://schemas.microsoft.com/office/drawing/2014/main" xmlns="" id="{17E3D9CE-D8C3-B148-BF56-4D0C4103E630}"/>
              </a:ext>
            </a:extLst>
          </p:cNvPr>
          <p:cNvSpPr>
            <a:spLocks noGrp="1"/>
          </p:cNvSpPr>
          <p:nvPr>
            <p:ph idx="1"/>
          </p:nvPr>
        </p:nvSpPr>
        <p:spPr>
          <a:xfrm>
            <a:off x="838200" y="2445487"/>
            <a:ext cx="10515600" cy="3731475"/>
          </a:xfrm>
        </p:spPr>
        <p:txBody>
          <a:bodyPr/>
          <a:lstStyle/>
          <a:p>
            <a:pPr marL="0" indent="0">
              <a:buNone/>
            </a:pPr>
            <a:r>
              <a:rPr lang="en-US" b="1" dirty="0">
                <a:solidFill>
                  <a:srgbClr val="0432FF"/>
                </a:solidFill>
                <a:latin typeface="+mj-lt"/>
              </a:rPr>
              <a:t>Pre Fast Track: median 210 days from linkage to suppression</a:t>
            </a:r>
          </a:p>
          <a:p>
            <a:pPr marL="0" indent="0">
              <a:buNone/>
            </a:pPr>
            <a:r>
              <a:rPr lang="en-US" b="1" dirty="0">
                <a:solidFill>
                  <a:srgbClr val="FF0000"/>
                </a:solidFill>
                <a:latin typeface="+mj-lt"/>
              </a:rPr>
              <a:t>Fast Track: median 104 days from linkage to suppression</a:t>
            </a:r>
          </a:p>
        </p:txBody>
      </p:sp>
      <p:sp>
        <p:nvSpPr>
          <p:cNvPr id="4" name="Right Brace 3">
            <a:extLst>
              <a:ext uri="{FF2B5EF4-FFF2-40B4-BE49-F238E27FC236}">
                <a16:creationId xmlns:a16="http://schemas.microsoft.com/office/drawing/2014/main" xmlns="" id="{A6044778-C941-EB49-AFFE-687435A83869}"/>
              </a:ext>
            </a:extLst>
          </p:cNvPr>
          <p:cNvSpPr/>
          <p:nvPr/>
        </p:nvSpPr>
        <p:spPr>
          <a:xfrm>
            <a:off x="9867015" y="2615609"/>
            <a:ext cx="63795" cy="701749"/>
          </a:xfrm>
          <a:prstGeom prst="rightBrace">
            <a:avLst/>
          </a:prstGeom>
          <a:ln w="2222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latin typeface="+mj-lt"/>
            </a:endParaRPr>
          </a:p>
        </p:txBody>
      </p:sp>
      <p:sp>
        <p:nvSpPr>
          <p:cNvPr id="5" name="TextBox 4">
            <a:extLst>
              <a:ext uri="{FF2B5EF4-FFF2-40B4-BE49-F238E27FC236}">
                <a16:creationId xmlns:a16="http://schemas.microsoft.com/office/drawing/2014/main" xmlns="" id="{E2E44295-21AB-5246-8CFC-143762E56E0C}"/>
              </a:ext>
            </a:extLst>
          </p:cNvPr>
          <p:cNvSpPr txBox="1"/>
          <p:nvPr/>
        </p:nvSpPr>
        <p:spPr>
          <a:xfrm>
            <a:off x="10117161" y="2781817"/>
            <a:ext cx="1050288" cy="369332"/>
          </a:xfrm>
          <a:prstGeom prst="rect">
            <a:avLst/>
          </a:prstGeom>
          <a:noFill/>
        </p:spPr>
        <p:txBody>
          <a:bodyPr wrap="none" rtlCol="0">
            <a:spAutoFit/>
          </a:bodyPr>
          <a:lstStyle/>
          <a:p>
            <a:r>
              <a:rPr lang="en-US" i="1" dirty="0">
                <a:latin typeface="+mj-lt"/>
              </a:rPr>
              <a:t>P &lt; 0.001</a:t>
            </a:r>
          </a:p>
        </p:txBody>
      </p:sp>
      <p:sp>
        <p:nvSpPr>
          <p:cNvPr id="7" name="TextBox 6">
            <a:extLst>
              <a:ext uri="{FF2B5EF4-FFF2-40B4-BE49-F238E27FC236}">
                <a16:creationId xmlns:a16="http://schemas.microsoft.com/office/drawing/2014/main" xmlns="" id="{C0B03C27-E7F5-E342-B267-7C6F9C87DF28}"/>
              </a:ext>
            </a:extLst>
          </p:cNvPr>
          <p:cNvSpPr txBox="1"/>
          <p:nvPr/>
        </p:nvSpPr>
        <p:spPr>
          <a:xfrm>
            <a:off x="10632560" y="42530"/>
            <a:ext cx="1523943" cy="369332"/>
          </a:xfrm>
          <a:prstGeom prst="rect">
            <a:avLst/>
          </a:prstGeom>
          <a:noFill/>
        </p:spPr>
        <p:txBody>
          <a:bodyPr wrap="none" rtlCol="0">
            <a:spAutoFit/>
          </a:bodyPr>
          <a:lstStyle/>
          <a:p>
            <a:r>
              <a:rPr lang="en-US" dirty="0">
                <a:solidFill>
                  <a:schemeClr val="bg1">
                    <a:lumMod val="50000"/>
                  </a:schemeClr>
                </a:solidFill>
              </a:rPr>
              <a:t>Results Slide 5</a:t>
            </a:r>
          </a:p>
        </p:txBody>
      </p:sp>
      <p:pic>
        <p:nvPicPr>
          <p:cNvPr id="8" name="Picture 7">
            <a:extLst>
              <a:ext uri="{FF2B5EF4-FFF2-40B4-BE49-F238E27FC236}">
                <a16:creationId xmlns:a16="http://schemas.microsoft.com/office/drawing/2014/main" xmlns="" id="{3F0CE9CF-D489-8C46-9BEA-0BD1F1A31FB9}"/>
              </a:ext>
            </a:extLst>
          </p:cNvPr>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0846062" y="6356704"/>
            <a:ext cx="1078471" cy="358060"/>
          </a:xfrm>
          <a:prstGeom prst="rect">
            <a:avLst/>
          </a:prstGeom>
        </p:spPr>
      </p:pic>
    </p:spTree>
    <p:extLst>
      <p:ext uri="{BB962C8B-B14F-4D97-AF65-F5344CB8AC3E}">
        <p14:creationId xmlns:p14="http://schemas.microsoft.com/office/powerpoint/2010/main" xmlns="" val="216499440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46BF533-47E4-8346-AAB3-E65867DD5D54}"/>
              </a:ext>
            </a:extLst>
          </p:cNvPr>
          <p:cNvSpPr>
            <a:spLocks noGrp="1"/>
          </p:cNvSpPr>
          <p:nvPr>
            <p:ph type="title"/>
          </p:nvPr>
        </p:nvSpPr>
        <p:spPr>
          <a:xfrm>
            <a:off x="838200" y="365125"/>
            <a:ext cx="10515600" cy="1888977"/>
          </a:xfrm>
        </p:spPr>
        <p:txBody>
          <a:bodyPr>
            <a:noAutofit/>
          </a:bodyPr>
          <a:lstStyle/>
          <a:p>
            <a:pPr algn="ctr"/>
            <a:r>
              <a:rPr lang="en-GB" dirty="0"/>
              <a:t>Time from linkage to first viral suppression was significantly shorter following introduction of Fast-Track ART </a:t>
            </a:r>
            <a:endParaRPr lang="en-US" dirty="0"/>
          </a:p>
        </p:txBody>
      </p:sp>
      <p:sp>
        <p:nvSpPr>
          <p:cNvPr id="3" name="Content Placeholder 2">
            <a:extLst>
              <a:ext uri="{FF2B5EF4-FFF2-40B4-BE49-F238E27FC236}">
                <a16:creationId xmlns:a16="http://schemas.microsoft.com/office/drawing/2014/main" xmlns="" id="{17E3D9CE-D8C3-B148-BF56-4D0C4103E630}"/>
              </a:ext>
            </a:extLst>
          </p:cNvPr>
          <p:cNvSpPr>
            <a:spLocks noGrp="1"/>
          </p:cNvSpPr>
          <p:nvPr>
            <p:ph idx="1"/>
          </p:nvPr>
        </p:nvSpPr>
        <p:spPr>
          <a:xfrm>
            <a:off x="838200" y="2445487"/>
            <a:ext cx="10515600" cy="3731475"/>
          </a:xfrm>
        </p:spPr>
        <p:txBody>
          <a:bodyPr/>
          <a:lstStyle/>
          <a:p>
            <a:pPr marL="0" indent="0">
              <a:buNone/>
            </a:pPr>
            <a:r>
              <a:rPr lang="en-US" b="1" dirty="0">
                <a:solidFill>
                  <a:srgbClr val="0432FF"/>
                </a:solidFill>
                <a:latin typeface="+mj-lt"/>
              </a:rPr>
              <a:t>Pre Fast-Track: median 210 days from linkage to suppression</a:t>
            </a:r>
          </a:p>
          <a:p>
            <a:pPr marL="0" indent="0">
              <a:buNone/>
            </a:pPr>
            <a:r>
              <a:rPr lang="en-US" b="1" dirty="0">
                <a:solidFill>
                  <a:srgbClr val="FF0000"/>
                </a:solidFill>
                <a:latin typeface="+mj-lt"/>
              </a:rPr>
              <a:t>Fast-Track: median 104 days from linkage to suppression</a:t>
            </a:r>
          </a:p>
        </p:txBody>
      </p:sp>
      <p:sp>
        <p:nvSpPr>
          <p:cNvPr id="4" name="Right Brace 3">
            <a:extLst>
              <a:ext uri="{FF2B5EF4-FFF2-40B4-BE49-F238E27FC236}">
                <a16:creationId xmlns:a16="http://schemas.microsoft.com/office/drawing/2014/main" xmlns="" id="{A6044778-C941-EB49-AFFE-687435A83869}"/>
              </a:ext>
            </a:extLst>
          </p:cNvPr>
          <p:cNvSpPr/>
          <p:nvPr/>
        </p:nvSpPr>
        <p:spPr>
          <a:xfrm>
            <a:off x="9867015" y="2615609"/>
            <a:ext cx="63795" cy="701749"/>
          </a:xfrm>
          <a:prstGeom prst="rightBrace">
            <a:avLst/>
          </a:prstGeom>
          <a:ln w="2222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latin typeface="+mj-lt"/>
            </a:endParaRPr>
          </a:p>
        </p:txBody>
      </p:sp>
      <p:sp>
        <p:nvSpPr>
          <p:cNvPr id="5" name="TextBox 4">
            <a:extLst>
              <a:ext uri="{FF2B5EF4-FFF2-40B4-BE49-F238E27FC236}">
                <a16:creationId xmlns:a16="http://schemas.microsoft.com/office/drawing/2014/main" xmlns="" id="{E2E44295-21AB-5246-8CFC-143762E56E0C}"/>
              </a:ext>
            </a:extLst>
          </p:cNvPr>
          <p:cNvSpPr txBox="1"/>
          <p:nvPr/>
        </p:nvSpPr>
        <p:spPr>
          <a:xfrm>
            <a:off x="10117161" y="2781817"/>
            <a:ext cx="1050288" cy="369332"/>
          </a:xfrm>
          <a:prstGeom prst="rect">
            <a:avLst/>
          </a:prstGeom>
          <a:noFill/>
        </p:spPr>
        <p:txBody>
          <a:bodyPr wrap="none" rtlCol="0">
            <a:spAutoFit/>
          </a:bodyPr>
          <a:lstStyle/>
          <a:p>
            <a:r>
              <a:rPr lang="en-US" i="1" dirty="0">
                <a:latin typeface="+mj-lt"/>
              </a:rPr>
              <a:t>P &lt; 0.001</a:t>
            </a:r>
          </a:p>
        </p:txBody>
      </p:sp>
      <p:sp>
        <p:nvSpPr>
          <p:cNvPr id="6" name="TextBox 5">
            <a:extLst>
              <a:ext uri="{FF2B5EF4-FFF2-40B4-BE49-F238E27FC236}">
                <a16:creationId xmlns:a16="http://schemas.microsoft.com/office/drawing/2014/main" xmlns="" id="{3D18D930-D18D-A642-BDD1-EA4A97952841}"/>
              </a:ext>
            </a:extLst>
          </p:cNvPr>
          <p:cNvSpPr txBox="1"/>
          <p:nvPr/>
        </p:nvSpPr>
        <p:spPr>
          <a:xfrm>
            <a:off x="795670" y="3870251"/>
            <a:ext cx="10515600" cy="2677656"/>
          </a:xfrm>
          <a:prstGeom prst="rect">
            <a:avLst/>
          </a:prstGeom>
          <a:noFill/>
          <a:ln w="38100">
            <a:solidFill>
              <a:schemeClr val="tx1"/>
            </a:solidFill>
          </a:ln>
        </p:spPr>
        <p:txBody>
          <a:bodyPr wrap="square" rtlCol="0">
            <a:spAutoFit/>
          </a:bodyPr>
          <a:lstStyle/>
          <a:p>
            <a:r>
              <a:rPr lang="en-US" sz="2400" dirty="0">
                <a:latin typeface="+mj-lt"/>
              </a:rPr>
              <a:t>Fast-Track ART was safe and well tolerated:</a:t>
            </a:r>
          </a:p>
          <a:p>
            <a:r>
              <a:rPr lang="en-US" sz="2400" dirty="0">
                <a:latin typeface="+mj-lt"/>
              </a:rPr>
              <a:t>- 26 deaths (1.32%) in the year following linkage </a:t>
            </a:r>
            <a:r>
              <a:rPr lang="en-US" sz="2400" dirty="0">
                <a:solidFill>
                  <a:srgbClr val="0432FF"/>
                </a:solidFill>
                <a:latin typeface="+mj-lt"/>
              </a:rPr>
              <a:t>pre Fast Track</a:t>
            </a:r>
          </a:p>
          <a:p>
            <a:r>
              <a:rPr lang="en-US" sz="2400" dirty="0">
                <a:latin typeface="+mj-lt"/>
              </a:rPr>
              <a:t>- 9 deaths (0.9%) in the year following linkage </a:t>
            </a:r>
            <a:r>
              <a:rPr lang="en-US" sz="2400" dirty="0">
                <a:solidFill>
                  <a:srgbClr val="FF0000"/>
                </a:solidFill>
                <a:latin typeface="+mj-lt"/>
              </a:rPr>
              <a:t>Fast Track</a:t>
            </a:r>
          </a:p>
          <a:p>
            <a:endParaRPr lang="en-US" sz="2400" dirty="0">
              <a:latin typeface="+mj-lt"/>
            </a:endParaRPr>
          </a:p>
          <a:p>
            <a:r>
              <a:rPr lang="en-US" sz="2400" dirty="0">
                <a:latin typeface="+mj-lt"/>
              </a:rPr>
              <a:t>9 (1.4%) patients initiating ART within the first week (pending blood results) during the Fast Track period had an abnormal creatinine clearance (&lt; 60 µ</a:t>
            </a:r>
            <a:r>
              <a:rPr lang="en-US" sz="2400" dirty="0" err="1">
                <a:latin typeface="+mj-lt"/>
              </a:rPr>
              <a:t>mol</a:t>
            </a:r>
            <a:r>
              <a:rPr lang="en-US" sz="2400" dirty="0">
                <a:latin typeface="+mj-lt"/>
              </a:rPr>
              <a:t>/L), 6 of whom were on ART at 1 year, and 3 of whom died</a:t>
            </a:r>
          </a:p>
        </p:txBody>
      </p:sp>
      <p:sp>
        <p:nvSpPr>
          <p:cNvPr id="7" name="TextBox 6">
            <a:extLst>
              <a:ext uri="{FF2B5EF4-FFF2-40B4-BE49-F238E27FC236}">
                <a16:creationId xmlns:a16="http://schemas.microsoft.com/office/drawing/2014/main" xmlns="" id="{CF7630E0-2FAE-6445-8E72-062FD1DFD662}"/>
              </a:ext>
            </a:extLst>
          </p:cNvPr>
          <p:cNvSpPr txBox="1"/>
          <p:nvPr/>
        </p:nvSpPr>
        <p:spPr>
          <a:xfrm>
            <a:off x="10632560" y="42530"/>
            <a:ext cx="1523943" cy="369332"/>
          </a:xfrm>
          <a:prstGeom prst="rect">
            <a:avLst/>
          </a:prstGeom>
          <a:noFill/>
        </p:spPr>
        <p:txBody>
          <a:bodyPr wrap="none" rtlCol="0">
            <a:spAutoFit/>
          </a:bodyPr>
          <a:lstStyle/>
          <a:p>
            <a:r>
              <a:rPr lang="en-US" dirty="0">
                <a:solidFill>
                  <a:schemeClr val="bg1">
                    <a:lumMod val="50000"/>
                  </a:schemeClr>
                </a:solidFill>
              </a:rPr>
              <a:t>Results Slide 5</a:t>
            </a:r>
          </a:p>
        </p:txBody>
      </p:sp>
      <p:sp>
        <p:nvSpPr>
          <p:cNvPr id="8" name="Right Brace 7">
            <a:extLst>
              <a:ext uri="{FF2B5EF4-FFF2-40B4-BE49-F238E27FC236}">
                <a16:creationId xmlns:a16="http://schemas.microsoft.com/office/drawing/2014/main" xmlns="" id="{E23E117A-6187-8247-B190-01C32956E98F}"/>
              </a:ext>
            </a:extLst>
          </p:cNvPr>
          <p:cNvSpPr/>
          <p:nvPr/>
        </p:nvSpPr>
        <p:spPr>
          <a:xfrm>
            <a:off x="8647815" y="4279309"/>
            <a:ext cx="63795" cy="701749"/>
          </a:xfrm>
          <a:prstGeom prst="rightBrace">
            <a:avLst/>
          </a:prstGeom>
          <a:ln w="2222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latin typeface="+mj-lt"/>
            </a:endParaRPr>
          </a:p>
        </p:txBody>
      </p:sp>
      <p:sp>
        <p:nvSpPr>
          <p:cNvPr id="9" name="TextBox 8">
            <a:extLst>
              <a:ext uri="{FF2B5EF4-FFF2-40B4-BE49-F238E27FC236}">
                <a16:creationId xmlns:a16="http://schemas.microsoft.com/office/drawing/2014/main" xmlns="" id="{03D087A0-4B3A-7A48-9E9E-4FC80044C288}"/>
              </a:ext>
            </a:extLst>
          </p:cNvPr>
          <p:cNvSpPr txBox="1"/>
          <p:nvPr/>
        </p:nvSpPr>
        <p:spPr>
          <a:xfrm>
            <a:off x="8897961" y="4445517"/>
            <a:ext cx="869149" cy="369332"/>
          </a:xfrm>
          <a:prstGeom prst="rect">
            <a:avLst/>
          </a:prstGeom>
          <a:noFill/>
        </p:spPr>
        <p:txBody>
          <a:bodyPr wrap="none" rtlCol="0">
            <a:spAutoFit/>
          </a:bodyPr>
          <a:lstStyle/>
          <a:p>
            <a:r>
              <a:rPr lang="en-US" i="1" dirty="0">
                <a:latin typeface="+mj-lt"/>
              </a:rPr>
              <a:t>P  = 0.3</a:t>
            </a:r>
          </a:p>
        </p:txBody>
      </p:sp>
      <p:pic>
        <p:nvPicPr>
          <p:cNvPr id="10" name="Picture 9">
            <a:extLst>
              <a:ext uri="{FF2B5EF4-FFF2-40B4-BE49-F238E27FC236}">
                <a16:creationId xmlns:a16="http://schemas.microsoft.com/office/drawing/2014/main" xmlns="" id="{BE78BC19-96BC-6F49-9252-C12BF2E03630}"/>
              </a:ext>
            </a:extLst>
          </p:cNvPr>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0846062" y="6356704"/>
            <a:ext cx="1078471" cy="358060"/>
          </a:xfrm>
          <a:prstGeom prst="rect">
            <a:avLst/>
          </a:prstGeom>
        </p:spPr>
      </p:pic>
    </p:spTree>
    <p:extLst>
      <p:ext uri="{BB962C8B-B14F-4D97-AF65-F5344CB8AC3E}">
        <p14:creationId xmlns:p14="http://schemas.microsoft.com/office/powerpoint/2010/main" xmlns="" val="282680816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0" indent="0"/>
            <a:r>
              <a:rPr lang="en-US" b="1" dirty="0"/>
              <a:t>CONCLUSIONS</a:t>
            </a:r>
          </a:p>
        </p:txBody>
      </p:sp>
      <p:sp>
        <p:nvSpPr>
          <p:cNvPr id="3" name="Content Placeholder 2"/>
          <p:cNvSpPr>
            <a:spLocks noGrp="1"/>
          </p:cNvSpPr>
          <p:nvPr>
            <p:ph idx="1"/>
          </p:nvPr>
        </p:nvSpPr>
        <p:spPr>
          <a:xfrm>
            <a:off x="838200" y="1606023"/>
            <a:ext cx="10515600" cy="4828645"/>
          </a:xfrm>
        </p:spPr>
        <p:txBody>
          <a:bodyPr>
            <a:normAutofit/>
          </a:bodyPr>
          <a:lstStyle/>
          <a:p>
            <a:pPr marL="0" indent="0" algn="just">
              <a:lnSpc>
                <a:spcPct val="100000"/>
              </a:lnSpc>
              <a:spcBef>
                <a:spcPts val="0"/>
              </a:spcBef>
              <a:spcAft>
                <a:spcPts val="1200"/>
              </a:spcAft>
              <a:buNone/>
            </a:pPr>
            <a:r>
              <a:rPr lang="en-US" sz="2200" dirty="0"/>
              <a:t>Fast-Track ART was acceptable and feasible and led to increased rates of ART initiation and markedly reduced times from initial clinic visit to treatment start. </a:t>
            </a:r>
          </a:p>
          <a:p>
            <a:pPr marL="0" indent="0" algn="just">
              <a:lnSpc>
                <a:spcPct val="100000"/>
              </a:lnSpc>
              <a:spcBef>
                <a:spcPts val="0"/>
              </a:spcBef>
              <a:spcAft>
                <a:spcPts val="1200"/>
              </a:spcAft>
              <a:buNone/>
            </a:pPr>
            <a:r>
              <a:rPr lang="en-US" sz="2200" dirty="0"/>
              <a:t>Rates of retention in care at one year were as high in Fast-Track as pre Fast-Track.</a:t>
            </a:r>
          </a:p>
          <a:p>
            <a:pPr marL="0" indent="0" algn="just">
              <a:lnSpc>
                <a:spcPct val="100000"/>
              </a:lnSpc>
              <a:spcBef>
                <a:spcPts val="0"/>
              </a:spcBef>
              <a:spcAft>
                <a:spcPts val="1200"/>
              </a:spcAft>
              <a:buNone/>
            </a:pPr>
            <a:r>
              <a:rPr lang="en-US" sz="2200" dirty="0" err="1"/>
              <a:t>Virological</a:t>
            </a:r>
            <a:r>
              <a:rPr lang="en-US" sz="2200" dirty="0"/>
              <a:t> suppression rates at 12 months post Fast-Track ART initiation very were high.</a:t>
            </a:r>
          </a:p>
          <a:p>
            <a:pPr marL="0" indent="0" algn="just">
              <a:lnSpc>
                <a:spcPct val="100000"/>
              </a:lnSpc>
              <a:spcAft>
                <a:spcPts val="1200"/>
              </a:spcAft>
              <a:buNone/>
            </a:pPr>
            <a:r>
              <a:rPr lang="en-US" sz="2200" dirty="0" err="1"/>
              <a:t>Virological</a:t>
            </a:r>
            <a:r>
              <a:rPr lang="en-US" sz="2200" dirty="0"/>
              <a:t> suppression was achieved twice as fast (median 104 vs. 210 days) which may have individual and population-level  transmission benefits. </a:t>
            </a:r>
          </a:p>
          <a:p>
            <a:pPr marL="0" indent="0" algn="just">
              <a:lnSpc>
                <a:spcPct val="100000"/>
              </a:lnSpc>
              <a:spcBef>
                <a:spcPts val="0"/>
              </a:spcBef>
              <a:spcAft>
                <a:spcPts val="1200"/>
              </a:spcAft>
              <a:buNone/>
            </a:pPr>
            <a:r>
              <a:rPr lang="en-US" sz="2200" dirty="0"/>
              <a:t>These findings demonstrate that Fast-Track ART initiation does not lead to lower retention in care or lower rates of </a:t>
            </a:r>
            <a:r>
              <a:rPr lang="en-US" sz="2200" dirty="0" err="1"/>
              <a:t>virological</a:t>
            </a:r>
            <a:r>
              <a:rPr lang="en-US" sz="2200" dirty="0"/>
              <a:t> suppression at one year.</a:t>
            </a:r>
          </a:p>
          <a:p>
            <a:pPr marL="0" indent="0" algn="just">
              <a:lnSpc>
                <a:spcPct val="100000"/>
              </a:lnSpc>
              <a:spcBef>
                <a:spcPts val="0"/>
              </a:spcBef>
              <a:spcAft>
                <a:spcPts val="1200"/>
              </a:spcAft>
              <a:buNone/>
            </a:pPr>
            <a:r>
              <a:rPr lang="en-US" sz="2200" b="1" dirty="0">
                <a:solidFill>
                  <a:srgbClr val="FF0000"/>
                </a:solidFill>
              </a:rPr>
              <a:t>Fast-Track ART led to equivalent or improved rates of ART initiation, retention in care, and </a:t>
            </a:r>
            <a:r>
              <a:rPr lang="en-US" sz="2200" b="1" dirty="0" err="1">
                <a:solidFill>
                  <a:srgbClr val="FF0000"/>
                </a:solidFill>
              </a:rPr>
              <a:t>virological</a:t>
            </a:r>
            <a:r>
              <a:rPr lang="en-US" sz="2200" b="1" dirty="0">
                <a:solidFill>
                  <a:srgbClr val="FF0000"/>
                </a:solidFill>
              </a:rPr>
              <a:t> suppression compared to prior practice, and could help ART programs in Africa reach the ambitious UNAIDS 90-90-90 targets.</a:t>
            </a:r>
          </a:p>
        </p:txBody>
      </p:sp>
      <p:pic>
        <p:nvPicPr>
          <p:cNvPr id="4" name="Picture 3">
            <a:extLst>
              <a:ext uri="{FF2B5EF4-FFF2-40B4-BE49-F238E27FC236}">
                <a16:creationId xmlns:a16="http://schemas.microsoft.com/office/drawing/2014/main" xmlns="" id="{FFA894C3-73E1-0F45-97EC-0AC3146CF084}"/>
              </a:ext>
            </a:extLst>
          </p:cNvPr>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0846062" y="6356704"/>
            <a:ext cx="1078471" cy="358060"/>
          </a:xfrm>
          <a:prstGeom prst="rect">
            <a:avLst/>
          </a:prstGeom>
        </p:spPr>
      </p:pic>
      <p:pic>
        <p:nvPicPr>
          <p:cNvPr id="5" name="Picture 4">
            <a:extLst>
              <a:ext uri="{FF2B5EF4-FFF2-40B4-BE49-F238E27FC236}">
                <a16:creationId xmlns:a16="http://schemas.microsoft.com/office/drawing/2014/main" xmlns="" id="{AD1CF8D4-A488-EA41-8777-67923AC9A108}"/>
              </a:ext>
            </a:extLst>
          </p:cNvPr>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11284499" y="224894"/>
            <a:ext cx="675089" cy="810803"/>
          </a:xfrm>
          <a:prstGeom prst="rect">
            <a:avLst/>
          </a:prstGeom>
        </p:spPr>
      </p:pic>
    </p:spTree>
    <p:extLst>
      <p:ext uri="{BB962C8B-B14F-4D97-AF65-F5344CB8AC3E}">
        <p14:creationId xmlns:p14="http://schemas.microsoft.com/office/powerpoint/2010/main" xmlns="" val="199723078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xmlns="" id="{B66C024F-02D1-704D-BCD9-33D33EA2A11D}"/>
              </a:ext>
            </a:extLst>
          </p:cNvPr>
          <p:cNvSpPr txBox="1">
            <a:spLocks/>
          </p:cNvSpPr>
          <p:nvPr/>
        </p:nvSpPr>
        <p:spPr>
          <a:xfrm>
            <a:off x="550122" y="250819"/>
            <a:ext cx="8403336" cy="758952"/>
          </a:xfrm>
          <a:prstGeom prst="rect">
            <a:avLst/>
          </a:prstGeom>
        </p:spPr>
        <p:txBody>
          <a:bodyPr>
            <a:noAutofit/>
          </a:bodyPr>
          <a:lstStyle/>
          <a:p>
            <a:pPr defTabSz="914400">
              <a:spcBef>
                <a:spcPct val="0"/>
              </a:spcBef>
              <a:defRPr/>
            </a:pPr>
            <a:r>
              <a:rPr lang="en-US" sz="4400" b="1" dirty="0">
                <a:solidFill>
                  <a:prstClr val="black"/>
                </a:solidFill>
                <a:latin typeface="+mj-lt"/>
                <a:cs typeface="Calibri" panose="020F0502020204030204" pitchFamily="34" charset="0"/>
              </a:rPr>
              <a:t>Acknowledgements</a:t>
            </a:r>
          </a:p>
        </p:txBody>
      </p:sp>
      <p:graphicFrame>
        <p:nvGraphicFramePr>
          <p:cNvPr id="5" name="Table 4">
            <a:extLst>
              <a:ext uri="{FF2B5EF4-FFF2-40B4-BE49-F238E27FC236}">
                <a16:creationId xmlns:a16="http://schemas.microsoft.com/office/drawing/2014/main" xmlns="" id="{B8E10B49-B070-2948-8F20-B4420277A90B}"/>
              </a:ext>
            </a:extLst>
          </p:cNvPr>
          <p:cNvGraphicFramePr>
            <a:graphicFrameLocks noGrp="1"/>
          </p:cNvGraphicFramePr>
          <p:nvPr>
            <p:extLst>
              <p:ext uri="{D42A27DB-BD31-4B8C-83A1-F6EECF244321}">
                <p14:modId xmlns:p14="http://schemas.microsoft.com/office/powerpoint/2010/main" xmlns="" val="420959000"/>
              </p:ext>
            </p:extLst>
          </p:nvPr>
        </p:nvGraphicFramePr>
        <p:xfrm>
          <a:off x="550122" y="1078499"/>
          <a:ext cx="7894113" cy="4572000"/>
        </p:xfrm>
        <a:graphic>
          <a:graphicData uri="http://schemas.openxmlformats.org/drawingml/2006/table">
            <a:tbl>
              <a:tblPr firstRow="1" bandRow="1">
                <a:tableStyleId>{5C22544A-7EE6-4342-B048-85BDC9FD1C3A}</a:tableStyleId>
              </a:tblPr>
              <a:tblGrid>
                <a:gridCol w="2631371">
                  <a:extLst>
                    <a:ext uri="{9D8B030D-6E8A-4147-A177-3AD203B41FA5}">
                      <a16:colId xmlns:a16="http://schemas.microsoft.com/office/drawing/2014/main" xmlns="" val="20000"/>
                    </a:ext>
                  </a:extLst>
                </a:gridCol>
                <a:gridCol w="2631371">
                  <a:extLst>
                    <a:ext uri="{9D8B030D-6E8A-4147-A177-3AD203B41FA5}">
                      <a16:colId xmlns:a16="http://schemas.microsoft.com/office/drawing/2014/main" xmlns="" val="20001"/>
                    </a:ext>
                  </a:extLst>
                </a:gridCol>
                <a:gridCol w="2631371">
                  <a:extLst>
                    <a:ext uri="{9D8B030D-6E8A-4147-A177-3AD203B41FA5}">
                      <a16:colId xmlns:a16="http://schemas.microsoft.com/office/drawing/2014/main" xmlns="" val="20002"/>
                    </a:ext>
                  </a:extLst>
                </a:gridCol>
              </a:tblGrid>
              <a:tr h="4012454">
                <a:tc>
                  <a:txBody>
                    <a:bodyPr/>
                    <a:lstStyle/>
                    <a:p>
                      <a:r>
                        <a:rPr lang="en-US" sz="1500" u="sng" baseline="0" dirty="0">
                          <a:solidFill>
                            <a:schemeClr val="tx1"/>
                          </a:solidFill>
                          <a:latin typeface="Calibri" panose="020F0502020204030204" pitchFamily="34" charset="0"/>
                          <a:cs typeface="Calibri" panose="020F0502020204030204" pitchFamily="34" charset="0"/>
                        </a:rPr>
                        <a:t>BCPP Participants</a:t>
                      </a:r>
                    </a:p>
                    <a:p>
                      <a:r>
                        <a:rPr lang="en-US" sz="1500" u="sng" baseline="0" dirty="0">
                          <a:solidFill>
                            <a:schemeClr val="tx1"/>
                          </a:solidFill>
                          <a:latin typeface="Calibri" panose="020F0502020204030204" pitchFamily="34" charset="0"/>
                          <a:cs typeface="Calibri" panose="020F0502020204030204" pitchFamily="34" charset="0"/>
                        </a:rPr>
                        <a:t>BCPP Study Team</a:t>
                      </a:r>
                      <a:endParaRPr lang="en-US" sz="1500" u="sng" dirty="0">
                        <a:solidFill>
                          <a:schemeClr val="tx1"/>
                        </a:solidFill>
                        <a:latin typeface="Calibri" panose="020F0502020204030204" pitchFamily="34" charset="0"/>
                        <a:cs typeface="Calibri" panose="020F0502020204030204" pitchFamily="34" charset="0"/>
                      </a:endParaRPr>
                    </a:p>
                    <a:p>
                      <a:endParaRPr lang="en-US" sz="1200" u="sng" dirty="0">
                        <a:solidFill>
                          <a:schemeClr val="tx1"/>
                        </a:solidFill>
                        <a:latin typeface="Calibri" panose="020F0502020204030204" pitchFamily="34" charset="0"/>
                        <a:cs typeface="Calibri" panose="020F0502020204030204" pitchFamily="34" charset="0"/>
                      </a:endParaRPr>
                    </a:p>
                    <a:p>
                      <a:r>
                        <a:rPr lang="en-US" sz="1400" u="sng" dirty="0">
                          <a:solidFill>
                            <a:schemeClr val="tx1"/>
                          </a:solidFill>
                          <a:latin typeface="Calibri" panose="020F0502020204030204" pitchFamily="34" charset="0"/>
                          <a:cs typeface="Calibri" panose="020F0502020204030204" pitchFamily="34" charset="0"/>
                        </a:rPr>
                        <a:t>HSPH</a:t>
                      </a:r>
                    </a:p>
                    <a:p>
                      <a:pPr marL="0" marR="0" indent="0" algn="l" defTabSz="914400" rtl="0" eaLnBrk="1" fontAlgn="auto" latinLnBrk="0" hangingPunct="1">
                        <a:lnSpc>
                          <a:spcPct val="100000"/>
                        </a:lnSpc>
                        <a:spcBef>
                          <a:spcPts val="0"/>
                        </a:spcBef>
                        <a:spcAft>
                          <a:spcPts val="0"/>
                        </a:spcAft>
                        <a:buClrTx/>
                        <a:buSzTx/>
                        <a:buFontTx/>
                        <a:buNone/>
                        <a:tabLst/>
                        <a:defRPr/>
                      </a:pPr>
                      <a:r>
                        <a:rPr lang="en-US" sz="1400" u="none" baseline="0" dirty="0">
                          <a:solidFill>
                            <a:schemeClr val="tx1"/>
                          </a:solidFill>
                          <a:latin typeface="Calibri" panose="020F0502020204030204" pitchFamily="34" charset="0"/>
                          <a:cs typeface="Calibri" panose="020F0502020204030204" pitchFamily="34" charset="0"/>
                        </a:rPr>
                        <a:t>Molly Pretorius </a:t>
                      </a:r>
                      <a:r>
                        <a:rPr lang="en-US" sz="1400" u="none" baseline="0" dirty="0" err="1">
                          <a:solidFill>
                            <a:schemeClr val="tx1"/>
                          </a:solidFill>
                          <a:latin typeface="Calibri" panose="020F0502020204030204" pitchFamily="34" charset="0"/>
                          <a:cs typeface="Calibri" panose="020F0502020204030204" pitchFamily="34" charset="0"/>
                        </a:rPr>
                        <a:t>Holme</a:t>
                      </a:r>
                      <a:endParaRPr lang="en-US" sz="1400" u="none" dirty="0">
                        <a:solidFill>
                          <a:schemeClr val="tx1"/>
                        </a:solidFill>
                        <a:latin typeface="Calibri" panose="020F0502020204030204" pitchFamily="34" charset="0"/>
                        <a:cs typeface="Calibri" panose="020F0502020204030204" pitchFamily="34" charset="0"/>
                      </a:endParaRPr>
                    </a:p>
                    <a:p>
                      <a:r>
                        <a:rPr lang="en-US" sz="1400" u="none" dirty="0">
                          <a:solidFill>
                            <a:schemeClr val="tx1"/>
                          </a:solidFill>
                          <a:latin typeface="Calibri" panose="020F0502020204030204" pitchFamily="34" charset="0"/>
                          <a:cs typeface="Calibri" panose="020F0502020204030204" pitchFamily="34" charset="0"/>
                        </a:rPr>
                        <a:t>Max Essex</a:t>
                      </a:r>
                    </a:p>
                    <a:p>
                      <a:r>
                        <a:rPr lang="en-US" sz="1400" u="none" dirty="0">
                          <a:solidFill>
                            <a:schemeClr val="tx1"/>
                          </a:solidFill>
                          <a:latin typeface="Calibri" panose="020F0502020204030204" pitchFamily="34" charset="0"/>
                          <a:cs typeface="Calibri" panose="020F0502020204030204" pitchFamily="34" charset="0"/>
                        </a:rPr>
                        <a:t>Shahin Lockman</a:t>
                      </a:r>
                    </a:p>
                    <a:p>
                      <a:r>
                        <a:rPr lang="en-US" sz="1400" u="none" dirty="0">
                          <a:solidFill>
                            <a:schemeClr val="tx1"/>
                          </a:solidFill>
                          <a:latin typeface="Calibri" panose="020F0502020204030204" pitchFamily="34" charset="0"/>
                          <a:cs typeface="Calibri" panose="020F0502020204030204" pitchFamily="34" charset="0"/>
                        </a:rPr>
                        <a:t>Kathleen Wirth</a:t>
                      </a:r>
                    </a:p>
                    <a:p>
                      <a:pPr marL="0" marR="0" indent="0" algn="l" defTabSz="914400" rtl="0" eaLnBrk="1" fontAlgn="auto" latinLnBrk="0" hangingPunct="1">
                        <a:lnSpc>
                          <a:spcPct val="100000"/>
                        </a:lnSpc>
                        <a:spcBef>
                          <a:spcPts val="0"/>
                        </a:spcBef>
                        <a:spcAft>
                          <a:spcPts val="0"/>
                        </a:spcAft>
                        <a:buClrTx/>
                        <a:buSzTx/>
                        <a:buFontTx/>
                        <a:buNone/>
                        <a:tabLst/>
                        <a:defRPr/>
                      </a:pPr>
                      <a:r>
                        <a:rPr lang="en-US" sz="1400" u="none" baseline="0" dirty="0">
                          <a:solidFill>
                            <a:schemeClr val="tx1"/>
                          </a:solidFill>
                          <a:latin typeface="Calibri" panose="020F0502020204030204" pitchFamily="34" charset="0"/>
                          <a:cs typeface="Calibri" panose="020F0502020204030204" pitchFamily="34" charset="0"/>
                        </a:rPr>
                        <a:t>Eric J. </a:t>
                      </a:r>
                      <a:r>
                        <a:rPr lang="en-US" sz="1400" u="none" baseline="0" dirty="0" err="1">
                          <a:solidFill>
                            <a:schemeClr val="tx1"/>
                          </a:solidFill>
                          <a:latin typeface="Calibri" panose="020F0502020204030204" pitchFamily="34" charset="0"/>
                          <a:cs typeface="Calibri" panose="020F0502020204030204" pitchFamily="34" charset="0"/>
                        </a:rPr>
                        <a:t>Tchetgen</a:t>
                      </a:r>
                      <a:r>
                        <a:rPr lang="en-US" sz="1400" u="none" baseline="0" dirty="0">
                          <a:solidFill>
                            <a:schemeClr val="tx1"/>
                          </a:solidFill>
                          <a:latin typeface="Calibri" panose="020F0502020204030204" pitchFamily="34" charset="0"/>
                          <a:cs typeface="Calibri" panose="020F0502020204030204" pitchFamily="34" charset="0"/>
                        </a:rPr>
                        <a:t> </a:t>
                      </a:r>
                      <a:r>
                        <a:rPr lang="en-US" sz="1400" u="none" baseline="0" dirty="0" err="1">
                          <a:solidFill>
                            <a:schemeClr val="tx1"/>
                          </a:solidFill>
                          <a:latin typeface="Calibri" panose="020F0502020204030204" pitchFamily="34" charset="0"/>
                          <a:cs typeface="Calibri" panose="020F0502020204030204" pitchFamily="34" charset="0"/>
                        </a:rPr>
                        <a:t>Tchetgen</a:t>
                      </a:r>
                      <a:endParaRPr lang="en-US" sz="1400" u="none" baseline="0" dirty="0">
                        <a:solidFill>
                          <a:schemeClr val="tx1"/>
                        </a:solidFill>
                        <a:latin typeface="Calibri" panose="020F0502020204030204" pitchFamily="34" charset="0"/>
                        <a:cs typeface="Calibri" panose="020F0502020204030204" pitchFamily="34" charset="0"/>
                      </a:endParaRPr>
                    </a:p>
                    <a:p>
                      <a:r>
                        <a:rPr lang="en-US" sz="1400" u="none" dirty="0">
                          <a:solidFill>
                            <a:schemeClr val="tx1"/>
                          </a:solidFill>
                          <a:latin typeface="Calibri" panose="020F0502020204030204" pitchFamily="34" charset="0"/>
                          <a:cs typeface="Calibri" panose="020F0502020204030204" pitchFamily="34" charset="0"/>
                        </a:rPr>
                        <a:t>Kara</a:t>
                      </a:r>
                      <a:r>
                        <a:rPr lang="en-US" sz="1400" u="none" baseline="0" dirty="0">
                          <a:solidFill>
                            <a:schemeClr val="tx1"/>
                          </a:solidFill>
                          <a:latin typeface="Calibri" panose="020F0502020204030204" pitchFamily="34" charset="0"/>
                          <a:cs typeface="Calibri" panose="020F0502020204030204" pitchFamily="34" charset="0"/>
                        </a:rPr>
                        <a:t> Bennett</a:t>
                      </a:r>
                    </a:p>
                    <a:p>
                      <a:r>
                        <a:rPr lang="en-US" sz="1400" u="none" baseline="0" dirty="0">
                          <a:solidFill>
                            <a:schemeClr val="tx1"/>
                          </a:solidFill>
                          <a:latin typeface="Calibri" panose="020F0502020204030204" pitchFamily="34" charset="0"/>
                          <a:cs typeface="Calibri" panose="020F0502020204030204" pitchFamily="34" charset="0"/>
                        </a:rPr>
                        <a:t>Jean </a:t>
                      </a:r>
                      <a:r>
                        <a:rPr lang="en-US" sz="1400" u="none" baseline="0" dirty="0" err="1">
                          <a:solidFill>
                            <a:schemeClr val="tx1"/>
                          </a:solidFill>
                          <a:latin typeface="Calibri" panose="020F0502020204030204" pitchFamily="34" charset="0"/>
                          <a:cs typeface="Calibri" panose="020F0502020204030204" pitchFamily="34" charset="0"/>
                        </a:rPr>
                        <a:t>Leidner</a:t>
                      </a:r>
                      <a:endParaRPr lang="en-US" sz="1400" u="none" baseline="0" dirty="0">
                        <a:solidFill>
                          <a:schemeClr val="tx1"/>
                        </a:solidFill>
                        <a:latin typeface="Calibri" panose="020F0502020204030204" pitchFamily="34" charset="0"/>
                        <a:cs typeface="Calibri" panose="020F050202020403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400" u="none" baseline="0" dirty="0">
                          <a:solidFill>
                            <a:schemeClr val="tx1"/>
                          </a:solidFill>
                          <a:latin typeface="Calibri" panose="020F0502020204030204" pitchFamily="34" charset="0"/>
                          <a:cs typeface="Calibri" panose="020F0502020204030204" pitchFamily="34" charset="0"/>
                        </a:rPr>
                        <a:t>Kathleen </a:t>
                      </a:r>
                      <a:r>
                        <a:rPr lang="en-US" sz="1400" u="none" baseline="0" dirty="0" err="1">
                          <a:solidFill>
                            <a:schemeClr val="tx1"/>
                          </a:solidFill>
                          <a:latin typeface="Calibri" panose="020F0502020204030204" pitchFamily="34" charset="0"/>
                          <a:cs typeface="Calibri" panose="020F0502020204030204" pitchFamily="34" charset="0"/>
                        </a:rPr>
                        <a:t>Powis</a:t>
                      </a:r>
                      <a:endParaRPr lang="en-US" sz="1400" u="none" baseline="0" dirty="0">
                        <a:solidFill>
                          <a:schemeClr val="tx1"/>
                        </a:solidFill>
                        <a:latin typeface="Calibri" panose="020F0502020204030204" pitchFamily="34" charset="0"/>
                        <a:cs typeface="Calibri" panose="020F0502020204030204" pitchFamily="34" charset="0"/>
                      </a:endParaRPr>
                    </a:p>
                    <a:p>
                      <a:r>
                        <a:rPr lang="en-US" sz="1400" u="none" baseline="0" dirty="0">
                          <a:solidFill>
                            <a:schemeClr val="tx1"/>
                          </a:solidFill>
                          <a:latin typeface="Calibri" panose="020F0502020204030204" pitchFamily="34" charset="0"/>
                          <a:cs typeface="Calibri" panose="020F0502020204030204" pitchFamily="34" charset="0"/>
                        </a:rPr>
                        <a:t>Vlad Novitsky</a:t>
                      </a:r>
                    </a:p>
                    <a:p>
                      <a:r>
                        <a:rPr lang="en-US" sz="1400" u="none" baseline="0" dirty="0">
                          <a:solidFill>
                            <a:schemeClr val="tx1"/>
                          </a:solidFill>
                          <a:latin typeface="Calibri" panose="020F0502020204030204" pitchFamily="34" charset="0"/>
                          <a:cs typeface="Calibri" panose="020F0502020204030204" pitchFamily="34" charset="0"/>
                        </a:rPr>
                        <a:t>Scott Dryden-Peterson</a:t>
                      </a:r>
                    </a:p>
                    <a:p>
                      <a:r>
                        <a:rPr lang="en-US" sz="1400" u="none" baseline="0" dirty="0">
                          <a:solidFill>
                            <a:schemeClr val="tx1"/>
                          </a:solidFill>
                          <a:latin typeface="Calibri" panose="020F0502020204030204" pitchFamily="34" charset="0"/>
                          <a:cs typeface="Calibri" panose="020F0502020204030204" pitchFamily="34" charset="0"/>
                        </a:rPr>
                        <a:t>Victor </a:t>
                      </a:r>
                      <a:r>
                        <a:rPr lang="en-US" sz="1400" u="none" baseline="0" dirty="0" err="1">
                          <a:solidFill>
                            <a:schemeClr val="tx1"/>
                          </a:solidFill>
                          <a:latin typeface="Calibri" panose="020F0502020204030204" pitchFamily="34" charset="0"/>
                          <a:cs typeface="Calibri" panose="020F0502020204030204" pitchFamily="34" charset="0"/>
                        </a:rPr>
                        <a:t>DeGruttola</a:t>
                      </a:r>
                      <a:endParaRPr lang="en-US" sz="1400" u="none" dirty="0">
                        <a:solidFill>
                          <a:schemeClr val="tx1"/>
                        </a:solidFill>
                        <a:latin typeface="Calibri" panose="020F0502020204030204" pitchFamily="34" charset="0"/>
                        <a:cs typeface="Calibri" panose="020F0502020204030204" pitchFamily="34" charset="0"/>
                      </a:endParaRPr>
                    </a:p>
                    <a:p>
                      <a:r>
                        <a:rPr lang="en-US" sz="1400" u="none" baseline="0" dirty="0">
                          <a:solidFill>
                            <a:schemeClr val="tx1"/>
                          </a:solidFill>
                          <a:latin typeface="Calibri" panose="020F0502020204030204" pitchFamily="34" charset="0"/>
                          <a:cs typeface="Calibri" panose="020F0502020204030204" pitchFamily="34" charset="0"/>
                        </a:rPr>
                        <a:t>Quanhong Lei</a:t>
                      </a:r>
                    </a:p>
                    <a:p>
                      <a:r>
                        <a:rPr lang="en-US" sz="1400" u="none" baseline="0" dirty="0">
                          <a:solidFill>
                            <a:schemeClr val="tx1"/>
                          </a:solidFill>
                          <a:latin typeface="Calibri" panose="020F0502020204030204" pitchFamily="34" charset="0"/>
                          <a:cs typeface="Calibri" panose="020F0502020204030204" pitchFamily="34" charset="0"/>
                        </a:rPr>
                        <a:t>Rui Wang</a:t>
                      </a:r>
                    </a:p>
                    <a:p>
                      <a:r>
                        <a:rPr lang="en-US" sz="1400" u="none" baseline="0" dirty="0">
                          <a:solidFill>
                            <a:schemeClr val="tx1"/>
                          </a:solidFill>
                          <a:latin typeface="Calibri" panose="020F0502020204030204" pitchFamily="34" charset="0"/>
                          <a:cs typeface="Calibri" panose="020F0502020204030204" pitchFamily="34" charset="0"/>
                        </a:rPr>
                        <a:t>Hermann </a:t>
                      </a:r>
                      <a:r>
                        <a:rPr lang="en-US" sz="1400" u="none" baseline="0" dirty="0" err="1">
                          <a:solidFill>
                            <a:schemeClr val="tx1"/>
                          </a:solidFill>
                          <a:latin typeface="Calibri" panose="020F0502020204030204" pitchFamily="34" charset="0"/>
                          <a:cs typeface="Calibri" panose="020F0502020204030204" pitchFamily="34" charset="0"/>
                        </a:rPr>
                        <a:t>Bussmann</a:t>
                      </a:r>
                      <a:endParaRPr lang="en-US" sz="1400" u="none" baseline="0" dirty="0">
                        <a:solidFill>
                          <a:schemeClr val="tx1"/>
                        </a:solidFill>
                        <a:latin typeface="Calibri" panose="020F0502020204030204" pitchFamily="34" charset="0"/>
                        <a:cs typeface="Calibri" panose="020F0502020204030204" pitchFamily="34" charset="0"/>
                      </a:endParaRPr>
                    </a:p>
                    <a:p>
                      <a:r>
                        <a:rPr lang="en-US" sz="1400" u="none" baseline="0" dirty="0">
                          <a:solidFill>
                            <a:schemeClr val="tx1"/>
                          </a:solidFill>
                          <a:latin typeface="Calibri" panose="020F0502020204030204" pitchFamily="34" charset="0"/>
                          <a:cs typeface="Calibri" panose="020F0502020204030204" pitchFamily="34" charset="0"/>
                        </a:rPr>
                        <a:t>Roger Shapiro</a:t>
                      </a:r>
                    </a:p>
                  </a:txBody>
                  <a:tcPr>
                    <a:noFill/>
                  </a:tcPr>
                </a:tc>
                <a:tc>
                  <a:txBody>
                    <a:bodyPr/>
                    <a:lstStyle/>
                    <a:p>
                      <a:r>
                        <a:rPr lang="en-US" sz="1400" u="sng" dirty="0">
                          <a:solidFill>
                            <a:schemeClr val="tx1"/>
                          </a:solidFill>
                          <a:latin typeface="Calibri" panose="020F0502020204030204" pitchFamily="34" charset="0"/>
                          <a:cs typeface="Calibri" panose="020F0502020204030204" pitchFamily="34" charset="0"/>
                        </a:rPr>
                        <a:t>BHP</a:t>
                      </a:r>
                    </a:p>
                    <a:p>
                      <a:r>
                        <a:rPr lang="en-US" sz="1400" dirty="0">
                          <a:solidFill>
                            <a:schemeClr val="tx1"/>
                          </a:solidFill>
                          <a:latin typeface="Calibri" panose="020F0502020204030204" pitchFamily="34" charset="0"/>
                          <a:cs typeface="Calibri" panose="020F0502020204030204" pitchFamily="34" charset="0"/>
                        </a:rPr>
                        <a:t>Joseph Makhema</a:t>
                      </a:r>
                    </a:p>
                    <a:p>
                      <a:r>
                        <a:rPr lang="en-US" sz="1400" dirty="0">
                          <a:solidFill>
                            <a:schemeClr val="tx1"/>
                          </a:solidFill>
                          <a:latin typeface="Calibri" panose="020F0502020204030204" pitchFamily="34" charset="0"/>
                          <a:cs typeface="Calibri" panose="020F0502020204030204" pitchFamily="34" charset="0"/>
                        </a:rPr>
                        <a:t>Mompati</a:t>
                      </a:r>
                      <a:r>
                        <a:rPr lang="en-US" sz="1400" baseline="0" dirty="0">
                          <a:solidFill>
                            <a:schemeClr val="tx1"/>
                          </a:solidFill>
                          <a:latin typeface="Calibri" panose="020F0502020204030204" pitchFamily="34" charset="0"/>
                          <a:cs typeface="Calibri" panose="020F0502020204030204" pitchFamily="34" charset="0"/>
                        </a:rPr>
                        <a:t> Mmalane</a:t>
                      </a:r>
                    </a:p>
                    <a:p>
                      <a:r>
                        <a:rPr lang="en-US" sz="1400" baseline="0" dirty="0" err="1">
                          <a:solidFill>
                            <a:schemeClr val="tx1"/>
                          </a:solidFill>
                          <a:latin typeface="Calibri" panose="020F0502020204030204" pitchFamily="34" charset="0"/>
                          <a:cs typeface="Calibri" panose="020F0502020204030204" pitchFamily="34" charset="0"/>
                        </a:rPr>
                        <a:t>Tendani</a:t>
                      </a:r>
                      <a:r>
                        <a:rPr lang="en-US" sz="1400" baseline="0" dirty="0">
                          <a:solidFill>
                            <a:schemeClr val="tx1"/>
                          </a:solidFill>
                          <a:latin typeface="Calibri" panose="020F0502020204030204" pitchFamily="34" charset="0"/>
                          <a:cs typeface="Calibri" panose="020F0502020204030204" pitchFamily="34" charset="0"/>
                        </a:rPr>
                        <a:t> </a:t>
                      </a:r>
                      <a:r>
                        <a:rPr lang="en-US" sz="1400" baseline="0" dirty="0" err="1">
                          <a:solidFill>
                            <a:schemeClr val="tx1"/>
                          </a:solidFill>
                          <a:latin typeface="Calibri" panose="020F0502020204030204" pitchFamily="34" charset="0"/>
                          <a:cs typeface="Calibri" panose="020F0502020204030204" pitchFamily="34" charset="0"/>
                        </a:rPr>
                        <a:t>Gaolathe</a:t>
                      </a:r>
                      <a:endParaRPr lang="en-US" sz="1400" baseline="0" dirty="0">
                        <a:solidFill>
                          <a:schemeClr val="tx1"/>
                        </a:solidFill>
                        <a:latin typeface="Calibri" panose="020F0502020204030204" pitchFamily="34" charset="0"/>
                        <a:cs typeface="Calibri" panose="020F0502020204030204" pitchFamily="34" charset="0"/>
                      </a:endParaRPr>
                    </a:p>
                    <a:p>
                      <a:r>
                        <a:rPr lang="en-US" sz="1400" baseline="0" dirty="0">
                          <a:solidFill>
                            <a:schemeClr val="tx1"/>
                          </a:solidFill>
                          <a:latin typeface="Calibri" panose="020F0502020204030204" pitchFamily="34" charset="0"/>
                          <a:cs typeface="Calibri" panose="020F0502020204030204" pitchFamily="34" charset="0"/>
                        </a:rPr>
                        <a:t>Etienne </a:t>
                      </a:r>
                      <a:r>
                        <a:rPr lang="en-US" sz="1400" baseline="0" dirty="0" err="1">
                          <a:solidFill>
                            <a:schemeClr val="tx1"/>
                          </a:solidFill>
                          <a:latin typeface="Calibri" panose="020F0502020204030204" pitchFamily="34" charset="0"/>
                          <a:cs typeface="Calibri" panose="020F0502020204030204" pitchFamily="34" charset="0"/>
                        </a:rPr>
                        <a:t>Kadima</a:t>
                      </a:r>
                      <a:endParaRPr lang="en-US" sz="1400" baseline="0" dirty="0">
                        <a:solidFill>
                          <a:schemeClr val="tx1"/>
                        </a:solidFill>
                        <a:latin typeface="Calibri" panose="020F0502020204030204" pitchFamily="34" charset="0"/>
                        <a:cs typeface="Calibri" panose="020F0502020204030204" pitchFamily="34" charset="0"/>
                      </a:endParaRPr>
                    </a:p>
                    <a:p>
                      <a:r>
                        <a:rPr lang="en-US" sz="1400" baseline="0" dirty="0" err="1">
                          <a:solidFill>
                            <a:schemeClr val="tx1"/>
                          </a:solidFill>
                          <a:latin typeface="Calibri" panose="020F0502020204030204" pitchFamily="34" charset="0"/>
                          <a:cs typeface="Calibri" panose="020F0502020204030204" pitchFamily="34" charset="0"/>
                        </a:rPr>
                        <a:t>Unoda</a:t>
                      </a:r>
                      <a:r>
                        <a:rPr lang="en-US" sz="1400" baseline="0" dirty="0">
                          <a:solidFill>
                            <a:schemeClr val="tx1"/>
                          </a:solidFill>
                          <a:latin typeface="Calibri" panose="020F0502020204030204" pitchFamily="34" charset="0"/>
                          <a:cs typeface="Calibri" panose="020F0502020204030204" pitchFamily="34" charset="0"/>
                        </a:rPr>
                        <a:t> </a:t>
                      </a:r>
                      <a:r>
                        <a:rPr lang="en-US" sz="1400" baseline="0" dirty="0" err="1">
                          <a:solidFill>
                            <a:schemeClr val="tx1"/>
                          </a:solidFill>
                          <a:latin typeface="Calibri" panose="020F0502020204030204" pitchFamily="34" charset="0"/>
                          <a:cs typeface="Calibri" panose="020F0502020204030204" pitchFamily="34" charset="0"/>
                        </a:rPr>
                        <a:t>Chakalisa</a:t>
                      </a:r>
                      <a:endParaRPr lang="en-US" sz="1400" baseline="0" dirty="0">
                        <a:solidFill>
                          <a:schemeClr val="tx1"/>
                        </a:solidFill>
                        <a:latin typeface="Calibri" panose="020F0502020204030204" pitchFamily="34" charset="0"/>
                        <a:cs typeface="Calibri" panose="020F0502020204030204" pitchFamily="34" charset="0"/>
                      </a:endParaRPr>
                    </a:p>
                    <a:p>
                      <a:r>
                        <a:rPr lang="en-US" sz="1400" baseline="0" dirty="0">
                          <a:solidFill>
                            <a:schemeClr val="tx1"/>
                          </a:solidFill>
                          <a:latin typeface="Calibri" panose="020F0502020204030204" pitchFamily="34" charset="0"/>
                          <a:cs typeface="Calibri" panose="020F0502020204030204" pitchFamily="34" charset="0"/>
                        </a:rPr>
                        <a:t>Sikhulile Moyo</a:t>
                      </a:r>
                    </a:p>
                    <a:p>
                      <a:r>
                        <a:rPr lang="en-US" sz="1400" baseline="0" dirty="0" err="1">
                          <a:solidFill>
                            <a:schemeClr val="tx1"/>
                          </a:solidFill>
                          <a:latin typeface="Calibri" panose="020F0502020204030204" pitchFamily="34" charset="0"/>
                          <a:cs typeface="Calibri" panose="020F0502020204030204" pitchFamily="34" charset="0"/>
                        </a:rPr>
                        <a:t>Mosepele</a:t>
                      </a:r>
                      <a:r>
                        <a:rPr lang="en-US" sz="1400" baseline="0" dirty="0">
                          <a:solidFill>
                            <a:schemeClr val="tx1"/>
                          </a:solidFill>
                          <a:latin typeface="Calibri" panose="020F0502020204030204" pitchFamily="34" charset="0"/>
                          <a:cs typeface="Calibri" panose="020F0502020204030204" pitchFamily="34" charset="0"/>
                        </a:rPr>
                        <a:t> </a:t>
                      </a:r>
                      <a:r>
                        <a:rPr lang="en-US" sz="1400" baseline="0" dirty="0" err="1">
                          <a:solidFill>
                            <a:schemeClr val="tx1"/>
                          </a:solidFill>
                          <a:latin typeface="Calibri" panose="020F0502020204030204" pitchFamily="34" charset="0"/>
                          <a:cs typeface="Calibri" panose="020F0502020204030204" pitchFamily="34" charset="0"/>
                        </a:rPr>
                        <a:t>Mosepele</a:t>
                      </a:r>
                      <a:endParaRPr lang="en-US" sz="1400" baseline="0" dirty="0">
                        <a:solidFill>
                          <a:schemeClr val="tx1"/>
                        </a:solidFill>
                        <a:latin typeface="Calibri" panose="020F0502020204030204" pitchFamily="34" charset="0"/>
                        <a:cs typeface="Calibri" panose="020F0502020204030204" pitchFamily="34" charset="0"/>
                      </a:endParaRPr>
                    </a:p>
                    <a:p>
                      <a:r>
                        <a:rPr lang="en-US" sz="1400" baseline="0" dirty="0" err="1">
                          <a:solidFill>
                            <a:schemeClr val="tx1"/>
                          </a:solidFill>
                          <a:latin typeface="Calibri" panose="020F0502020204030204" pitchFamily="34" charset="0"/>
                          <a:cs typeface="Calibri" panose="020F0502020204030204" pitchFamily="34" charset="0"/>
                        </a:rPr>
                        <a:t>Kutlo</a:t>
                      </a:r>
                      <a:r>
                        <a:rPr lang="en-US" sz="1400" baseline="0" dirty="0">
                          <a:solidFill>
                            <a:schemeClr val="tx1"/>
                          </a:solidFill>
                          <a:latin typeface="Calibri" panose="020F0502020204030204" pitchFamily="34" charset="0"/>
                          <a:cs typeface="Calibri" panose="020F0502020204030204" pitchFamily="34" charset="0"/>
                        </a:rPr>
                        <a:t> </a:t>
                      </a:r>
                      <a:r>
                        <a:rPr lang="en-US" sz="1400" baseline="0" dirty="0" err="1">
                          <a:solidFill>
                            <a:schemeClr val="tx1"/>
                          </a:solidFill>
                          <a:latin typeface="Calibri" panose="020F0502020204030204" pitchFamily="34" charset="0"/>
                          <a:cs typeface="Calibri" panose="020F0502020204030204" pitchFamily="34" charset="0"/>
                        </a:rPr>
                        <a:t>Manyake</a:t>
                      </a:r>
                      <a:endParaRPr lang="en-US" sz="1400" baseline="0" dirty="0">
                        <a:solidFill>
                          <a:schemeClr val="tx1"/>
                        </a:solidFill>
                        <a:latin typeface="Calibri" panose="020F0502020204030204" pitchFamily="34" charset="0"/>
                        <a:cs typeface="Calibri" panose="020F0502020204030204" pitchFamily="34" charset="0"/>
                      </a:endParaRPr>
                    </a:p>
                    <a:p>
                      <a:r>
                        <a:rPr lang="en-US" sz="1400" baseline="0" dirty="0">
                          <a:solidFill>
                            <a:schemeClr val="tx1"/>
                          </a:solidFill>
                          <a:latin typeface="Calibri" panose="020F0502020204030204" pitchFamily="34" charset="0"/>
                          <a:cs typeface="Calibri" panose="020F0502020204030204" pitchFamily="34" charset="0"/>
                        </a:rPr>
                        <a:t>Coulson Kgathi</a:t>
                      </a:r>
                    </a:p>
                    <a:p>
                      <a:r>
                        <a:rPr lang="en-US" sz="1400" baseline="0" dirty="0">
                          <a:solidFill>
                            <a:schemeClr val="tx1"/>
                          </a:solidFill>
                          <a:latin typeface="Calibri" panose="020F0502020204030204" pitchFamily="34" charset="0"/>
                          <a:cs typeface="Calibri" panose="020F0502020204030204" pitchFamily="34" charset="0"/>
                        </a:rPr>
                        <a:t>Erik van Widenfelt</a:t>
                      </a:r>
                    </a:p>
                    <a:p>
                      <a:r>
                        <a:rPr lang="en-US" sz="1400" baseline="0" dirty="0" err="1">
                          <a:solidFill>
                            <a:schemeClr val="tx1"/>
                          </a:solidFill>
                          <a:latin typeface="Calibri" panose="020F0502020204030204" pitchFamily="34" charset="0"/>
                          <a:cs typeface="Calibri" panose="020F0502020204030204" pitchFamily="34" charset="0"/>
                        </a:rPr>
                        <a:t>Atang</a:t>
                      </a:r>
                      <a:r>
                        <a:rPr lang="en-US" sz="1400" baseline="0" dirty="0">
                          <a:solidFill>
                            <a:schemeClr val="tx1"/>
                          </a:solidFill>
                          <a:latin typeface="Calibri" panose="020F0502020204030204" pitchFamily="34" charset="0"/>
                          <a:cs typeface="Calibri" panose="020F0502020204030204" pitchFamily="34" charset="0"/>
                        </a:rPr>
                        <a:t> </a:t>
                      </a:r>
                      <a:r>
                        <a:rPr lang="en-US" sz="1400" baseline="0" dirty="0" err="1">
                          <a:solidFill>
                            <a:schemeClr val="tx1"/>
                          </a:solidFill>
                          <a:latin typeface="Calibri" panose="020F0502020204030204" pitchFamily="34" charset="0"/>
                          <a:cs typeface="Calibri" panose="020F0502020204030204" pitchFamily="34" charset="0"/>
                        </a:rPr>
                        <a:t>Mbikiwa</a:t>
                      </a:r>
                      <a:endParaRPr lang="en-US" sz="1400" baseline="0" dirty="0">
                        <a:solidFill>
                          <a:schemeClr val="tx1"/>
                        </a:solidFill>
                        <a:latin typeface="Calibri" panose="020F0502020204030204" pitchFamily="34" charset="0"/>
                        <a:cs typeface="Calibri" panose="020F0502020204030204" pitchFamily="34" charset="0"/>
                      </a:endParaRPr>
                    </a:p>
                    <a:p>
                      <a:r>
                        <a:rPr lang="en-US" sz="1400" baseline="0" dirty="0">
                          <a:solidFill>
                            <a:schemeClr val="tx1"/>
                          </a:solidFill>
                          <a:latin typeface="Calibri" panose="020F0502020204030204" pitchFamily="34" charset="0"/>
                          <a:cs typeface="Calibri" panose="020F0502020204030204" pitchFamily="34" charset="0"/>
                        </a:rPr>
                        <a:t>Rona </a:t>
                      </a:r>
                      <a:r>
                        <a:rPr lang="en-US" sz="1400" baseline="0" dirty="0" err="1">
                          <a:solidFill>
                            <a:schemeClr val="tx1"/>
                          </a:solidFill>
                          <a:latin typeface="Calibri" panose="020F0502020204030204" pitchFamily="34" charset="0"/>
                          <a:cs typeface="Calibri" panose="020F0502020204030204" pitchFamily="34" charset="0"/>
                        </a:rPr>
                        <a:t>Letlhogile</a:t>
                      </a:r>
                      <a:endParaRPr lang="en-US" sz="1400" baseline="0" dirty="0">
                        <a:solidFill>
                          <a:schemeClr val="tx1"/>
                        </a:solidFill>
                        <a:latin typeface="Calibri" panose="020F0502020204030204" pitchFamily="34" charset="0"/>
                        <a:cs typeface="Calibri" panose="020F0502020204030204" pitchFamily="34" charset="0"/>
                      </a:endParaRPr>
                    </a:p>
                    <a:p>
                      <a:r>
                        <a:rPr lang="en-US" sz="1400" baseline="0" dirty="0">
                          <a:solidFill>
                            <a:schemeClr val="tx1"/>
                          </a:solidFill>
                          <a:latin typeface="Calibri" panose="020F0502020204030204" pitchFamily="34" charset="0"/>
                          <a:cs typeface="Calibri" panose="020F0502020204030204" pitchFamily="34" charset="0"/>
                        </a:rPr>
                        <a:t>S. </a:t>
                      </a:r>
                      <a:r>
                        <a:rPr lang="en-US" sz="1400" baseline="0" dirty="0" err="1">
                          <a:solidFill>
                            <a:schemeClr val="tx1"/>
                          </a:solidFill>
                          <a:latin typeface="Calibri" panose="020F0502020204030204" pitchFamily="34" charset="0"/>
                          <a:cs typeface="Calibri" panose="020F0502020204030204" pitchFamily="34" charset="0"/>
                        </a:rPr>
                        <a:t>Vinoliah</a:t>
                      </a:r>
                      <a:r>
                        <a:rPr lang="en-US" sz="1400" baseline="0" dirty="0">
                          <a:solidFill>
                            <a:schemeClr val="tx1"/>
                          </a:solidFill>
                          <a:latin typeface="Calibri" panose="020F0502020204030204" pitchFamily="34" charset="0"/>
                          <a:cs typeface="Calibri" panose="020F0502020204030204" pitchFamily="34" charset="0"/>
                        </a:rPr>
                        <a:t> Simon</a:t>
                      </a:r>
                    </a:p>
                    <a:p>
                      <a:pPr marL="0" marR="0" indent="0" algn="l" defTabSz="914400" rtl="0" eaLnBrk="1" fontAlgn="auto" latinLnBrk="0" hangingPunct="1">
                        <a:lnSpc>
                          <a:spcPct val="100000"/>
                        </a:lnSpc>
                        <a:spcBef>
                          <a:spcPts val="0"/>
                        </a:spcBef>
                        <a:spcAft>
                          <a:spcPts val="0"/>
                        </a:spcAft>
                        <a:buClrTx/>
                        <a:buSzTx/>
                        <a:buFontTx/>
                        <a:buNone/>
                        <a:tabLst/>
                        <a:defRPr/>
                      </a:pPr>
                      <a:r>
                        <a:rPr lang="en-US" sz="1400" baseline="0" dirty="0" err="1">
                          <a:solidFill>
                            <a:schemeClr val="tx1"/>
                          </a:solidFill>
                          <a:latin typeface="Calibri" panose="020F0502020204030204" pitchFamily="34" charset="0"/>
                          <a:cs typeface="Calibri" panose="020F0502020204030204" pitchFamily="34" charset="0"/>
                        </a:rPr>
                        <a:t>Oaitse</a:t>
                      </a:r>
                      <a:r>
                        <a:rPr lang="en-US" sz="1400" baseline="0" dirty="0">
                          <a:solidFill>
                            <a:schemeClr val="tx1"/>
                          </a:solidFill>
                          <a:latin typeface="Calibri" panose="020F0502020204030204" pitchFamily="34" charset="0"/>
                          <a:cs typeface="Calibri" panose="020F0502020204030204" pitchFamily="34" charset="0"/>
                        </a:rPr>
                        <a:t> John</a:t>
                      </a:r>
                    </a:p>
                    <a:p>
                      <a:pPr marL="0" marR="0" indent="0" algn="l" defTabSz="914400" rtl="0" eaLnBrk="1" fontAlgn="auto" latinLnBrk="0" hangingPunct="1">
                        <a:lnSpc>
                          <a:spcPct val="100000"/>
                        </a:lnSpc>
                        <a:spcBef>
                          <a:spcPts val="0"/>
                        </a:spcBef>
                        <a:spcAft>
                          <a:spcPts val="0"/>
                        </a:spcAft>
                        <a:buClrTx/>
                        <a:buSzTx/>
                        <a:buFontTx/>
                        <a:buNone/>
                        <a:tabLst/>
                        <a:defRPr/>
                      </a:pPr>
                      <a:r>
                        <a:rPr lang="en-US" sz="1400" baseline="0" dirty="0" err="1">
                          <a:solidFill>
                            <a:schemeClr val="tx1"/>
                          </a:solidFill>
                          <a:latin typeface="Calibri" panose="020F0502020204030204" pitchFamily="34" charset="0"/>
                          <a:cs typeface="Calibri" panose="020F0502020204030204" pitchFamily="34" charset="0"/>
                        </a:rPr>
                        <a:t>Kutlwano</a:t>
                      </a:r>
                      <a:r>
                        <a:rPr lang="en-US" sz="1400" baseline="0" dirty="0">
                          <a:solidFill>
                            <a:schemeClr val="tx1"/>
                          </a:solidFill>
                          <a:latin typeface="Calibri" panose="020F0502020204030204" pitchFamily="34" charset="0"/>
                          <a:cs typeface="Calibri" panose="020F0502020204030204" pitchFamily="34" charset="0"/>
                        </a:rPr>
                        <a:t> </a:t>
                      </a:r>
                      <a:r>
                        <a:rPr lang="en-US" sz="1400" baseline="0" dirty="0" err="1">
                          <a:solidFill>
                            <a:schemeClr val="tx1"/>
                          </a:solidFill>
                          <a:latin typeface="Calibri" panose="020F0502020204030204" pitchFamily="34" charset="0"/>
                          <a:cs typeface="Calibri" panose="020F0502020204030204" pitchFamily="34" charset="0"/>
                        </a:rPr>
                        <a:t>Mukokomani</a:t>
                      </a:r>
                      <a:endParaRPr lang="en-US" sz="1400" dirty="0">
                        <a:solidFill>
                          <a:schemeClr val="tx1"/>
                        </a:solidFill>
                        <a:latin typeface="Calibri" panose="020F0502020204030204" pitchFamily="34" charset="0"/>
                        <a:cs typeface="Calibri" panose="020F050202020403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400" baseline="0" dirty="0">
                          <a:solidFill>
                            <a:schemeClr val="tx1"/>
                          </a:solidFill>
                          <a:latin typeface="Calibri" panose="020F0502020204030204" pitchFamily="34" charset="0"/>
                          <a:cs typeface="Calibri" panose="020F0502020204030204" pitchFamily="34" charset="0"/>
                        </a:rPr>
                        <a:t>Lillian </a:t>
                      </a:r>
                      <a:r>
                        <a:rPr lang="en-US" sz="1400" baseline="0" dirty="0" err="1">
                          <a:solidFill>
                            <a:schemeClr val="tx1"/>
                          </a:solidFill>
                          <a:latin typeface="Calibri" panose="020F0502020204030204" pitchFamily="34" charset="0"/>
                          <a:cs typeface="Calibri" panose="020F0502020204030204" pitchFamily="34" charset="0"/>
                        </a:rPr>
                        <a:t>Okui</a:t>
                      </a:r>
                      <a:endParaRPr lang="en-US" sz="1400" baseline="0" dirty="0">
                        <a:solidFill>
                          <a:schemeClr val="tx1"/>
                        </a:solidFill>
                        <a:latin typeface="Calibri" panose="020F0502020204030204" pitchFamily="34" charset="0"/>
                        <a:cs typeface="Calibri" panose="020F050202020403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400" baseline="0" dirty="0">
                          <a:solidFill>
                            <a:schemeClr val="tx1"/>
                          </a:solidFill>
                          <a:latin typeface="Calibri" panose="020F0502020204030204" pitchFamily="34" charset="0"/>
                          <a:cs typeface="Calibri" panose="020F0502020204030204" pitchFamily="34" charset="0"/>
                        </a:rPr>
                        <a:t>Ria Madison</a:t>
                      </a:r>
                    </a:p>
                  </a:txBody>
                  <a:tcPr>
                    <a:noFill/>
                  </a:tcPr>
                </a:tc>
                <a:tc>
                  <a:txBody>
                    <a:bodyPr/>
                    <a:lstStyle/>
                    <a:p>
                      <a:r>
                        <a:rPr lang="en-US" sz="1400" u="sng" dirty="0">
                          <a:solidFill>
                            <a:schemeClr val="tx1"/>
                          </a:solidFill>
                          <a:latin typeface="Calibri" panose="020F0502020204030204" pitchFamily="34" charset="0"/>
                          <a:cs typeface="Calibri" panose="020F0502020204030204" pitchFamily="34" charset="0"/>
                        </a:rPr>
                        <a:t>CDC</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400" baseline="0" dirty="0">
                          <a:solidFill>
                            <a:schemeClr val="tx1"/>
                          </a:solidFill>
                          <a:latin typeface="Calibri" panose="020F0502020204030204" pitchFamily="34" charset="0"/>
                          <a:cs typeface="Calibri" panose="020F0502020204030204" pitchFamily="34" charset="0"/>
                        </a:rPr>
                        <a:t>Janet Moore</a:t>
                      </a:r>
                    </a:p>
                    <a:p>
                      <a:r>
                        <a:rPr lang="en-US" sz="1400" dirty="0">
                          <a:solidFill>
                            <a:schemeClr val="tx1"/>
                          </a:solidFill>
                          <a:latin typeface="Calibri" panose="020F0502020204030204" pitchFamily="34" charset="0"/>
                          <a:cs typeface="Calibri" panose="020F0502020204030204" pitchFamily="34" charset="0"/>
                        </a:rPr>
                        <a:t>Pamela</a:t>
                      </a:r>
                      <a:r>
                        <a:rPr lang="en-US" sz="1400" baseline="0" dirty="0">
                          <a:solidFill>
                            <a:schemeClr val="tx1"/>
                          </a:solidFill>
                          <a:latin typeface="Calibri" panose="020F0502020204030204" pitchFamily="34" charset="0"/>
                          <a:cs typeface="Calibri" panose="020F0502020204030204" pitchFamily="34" charset="0"/>
                        </a:rPr>
                        <a:t> </a:t>
                      </a:r>
                      <a:r>
                        <a:rPr lang="en-US" sz="1400" baseline="0" dirty="0" err="1">
                          <a:solidFill>
                            <a:schemeClr val="tx1"/>
                          </a:solidFill>
                          <a:latin typeface="Calibri" panose="020F0502020204030204" pitchFamily="34" charset="0"/>
                          <a:cs typeface="Calibri" panose="020F0502020204030204" pitchFamily="34" charset="0"/>
                        </a:rPr>
                        <a:t>Bachanas</a:t>
                      </a:r>
                      <a:endParaRPr lang="en-US" sz="1400" baseline="0" dirty="0">
                        <a:solidFill>
                          <a:schemeClr val="tx1"/>
                        </a:solidFill>
                        <a:latin typeface="Calibri" panose="020F0502020204030204" pitchFamily="34" charset="0"/>
                        <a:cs typeface="Calibri" panose="020F0502020204030204" pitchFamily="34" charset="0"/>
                      </a:endParaRPr>
                    </a:p>
                    <a:p>
                      <a:r>
                        <a:rPr lang="en-US" sz="1400" baseline="0" dirty="0">
                          <a:solidFill>
                            <a:schemeClr val="tx1"/>
                          </a:solidFill>
                          <a:latin typeface="Calibri" panose="020F0502020204030204" pitchFamily="34" charset="0"/>
                          <a:cs typeface="Calibri" panose="020F0502020204030204" pitchFamily="34" charset="0"/>
                        </a:rPr>
                        <a:t>Lisa Block</a:t>
                      </a:r>
                    </a:p>
                    <a:p>
                      <a:r>
                        <a:rPr lang="en-US" sz="1400" baseline="0" dirty="0">
                          <a:solidFill>
                            <a:schemeClr val="tx1"/>
                          </a:solidFill>
                          <a:latin typeface="Calibri" panose="020F0502020204030204" pitchFamily="34" charset="0"/>
                          <a:cs typeface="Calibri" panose="020F0502020204030204" pitchFamily="34" charset="0"/>
                        </a:rPr>
                        <a:t>William Abrams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400" baseline="0" dirty="0">
                          <a:solidFill>
                            <a:schemeClr val="tx1"/>
                          </a:solidFill>
                          <a:latin typeface="Calibri" panose="020F0502020204030204" pitchFamily="34" charset="0"/>
                          <a:cs typeface="Calibri" panose="020F0502020204030204" pitchFamily="34" charset="0"/>
                        </a:rPr>
                        <a:t>Mary Grace Alwano</a:t>
                      </a:r>
                    </a:p>
                    <a:p>
                      <a:r>
                        <a:rPr lang="en-US" sz="1400" baseline="0" dirty="0">
                          <a:solidFill>
                            <a:schemeClr val="tx1"/>
                          </a:solidFill>
                          <a:latin typeface="Calibri" panose="020F0502020204030204" pitchFamily="34" charset="0"/>
                          <a:cs typeface="Calibri" panose="020F0502020204030204" pitchFamily="34" charset="0"/>
                        </a:rPr>
                        <a:t>Tafireyi Marukutira</a:t>
                      </a:r>
                    </a:p>
                    <a:p>
                      <a:r>
                        <a:rPr lang="en-US" sz="1400" baseline="0" dirty="0">
                          <a:solidFill>
                            <a:schemeClr val="tx1"/>
                          </a:solidFill>
                          <a:latin typeface="Calibri" panose="020F0502020204030204" pitchFamily="34" charset="0"/>
                          <a:cs typeface="Calibri" panose="020F0502020204030204" pitchFamily="34" charset="0"/>
                        </a:rPr>
                        <a:t>Lisa A. Mills</a:t>
                      </a:r>
                    </a:p>
                    <a:p>
                      <a:r>
                        <a:rPr lang="en-US" sz="1400" baseline="0" dirty="0">
                          <a:solidFill>
                            <a:schemeClr val="tx1"/>
                          </a:solidFill>
                          <a:latin typeface="Calibri" panose="020F0502020204030204" pitchFamily="34" charset="0"/>
                          <a:cs typeface="Calibri" panose="020F0502020204030204" pitchFamily="34" charset="0"/>
                        </a:rPr>
                        <a:t>Gene Ussery</a:t>
                      </a:r>
                    </a:p>
                    <a:p>
                      <a:r>
                        <a:rPr lang="en-US" sz="1400" baseline="0" dirty="0">
                          <a:solidFill>
                            <a:schemeClr val="tx1"/>
                          </a:solidFill>
                          <a:latin typeface="Calibri" panose="020F0502020204030204" pitchFamily="34" charset="0"/>
                          <a:cs typeface="Calibri" panose="020F0502020204030204" pitchFamily="34" charset="0"/>
                        </a:rPr>
                        <a:t>Aaron Miller</a:t>
                      </a:r>
                    </a:p>
                    <a:p>
                      <a:r>
                        <a:rPr lang="en-US" sz="1400" baseline="0" dirty="0">
                          <a:solidFill>
                            <a:schemeClr val="tx1"/>
                          </a:solidFill>
                          <a:latin typeface="Calibri" panose="020F0502020204030204" pitchFamily="34" charset="0"/>
                          <a:cs typeface="Calibri" panose="020F0502020204030204" pitchFamily="34" charset="0"/>
                        </a:rPr>
                        <a:t>Huisheng Wang</a:t>
                      </a:r>
                    </a:p>
                    <a:p>
                      <a:r>
                        <a:rPr lang="en-US" sz="1400" baseline="0" dirty="0">
                          <a:solidFill>
                            <a:schemeClr val="tx1"/>
                          </a:solidFill>
                          <a:latin typeface="Calibri" panose="020F0502020204030204" pitchFamily="34" charset="0"/>
                          <a:cs typeface="Calibri" panose="020F0502020204030204" pitchFamily="34" charset="0"/>
                        </a:rPr>
                        <a:t>Faith Ussery</a:t>
                      </a:r>
                    </a:p>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latin typeface="Calibri" panose="020F0502020204030204" pitchFamily="34" charset="0"/>
                          <a:cs typeface="Calibri" panose="020F0502020204030204" pitchFamily="34" charset="0"/>
                        </a:rPr>
                        <a:t>Michelle Roland</a:t>
                      </a:r>
                    </a:p>
                    <a:p>
                      <a:r>
                        <a:rPr lang="en-US" sz="1400" baseline="0" dirty="0">
                          <a:solidFill>
                            <a:schemeClr val="tx1"/>
                          </a:solidFill>
                          <a:latin typeface="Calibri" panose="020F0502020204030204" pitchFamily="34" charset="0"/>
                          <a:cs typeface="Calibri" panose="020F0502020204030204" pitchFamily="34" charset="0"/>
                        </a:rPr>
                        <a:t>Connie Sexton</a:t>
                      </a:r>
                    </a:p>
                    <a:p>
                      <a:r>
                        <a:rPr lang="en-US" sz="1400" baseline="0" dirty="0">
                          <a:solidFill>
                            <a:schemeClr val="tx1"/>
                          </a:solidFill>
                          <a:latin typeface="Calibri" panose="020F0502020204030204" pitchFamily="34" charset="0"/>
                          <a:cs typeface="Calibri" panose="020F0502020204030204" pitchFamily="34" charset="0"/>
                        </a:rPr>
                        <a:t>Joseph Jarvis</a:t>
                      </a:r>
                    </a:p>
                    <a:p>
                      <a:r>
                        <a:rPr lang="en-US" sz="1400" u="sng" baseline="0" smtClean="0">
                          <a:solidFill>
                            <a:schemeClr val="tx1"/>
                          </a:solidFill>
                          <a:latin typeface="Calibri" panose="020F0502020204030204" pitchFamily="34" charset="0"/>
                          <a:cs typeface="Calibri" panose="020F0502020204030204" pitchFamily="34" charset="0"/>
                        </a:rPr>
                        <a:t>MOH</a:t>
                      </a:r>
                      <a:endParaRPr lang="en-US" sz="1400" u="sng" baseline="0" dirty="0">
                        <a:solidFill>
                          <a:schemeClr val="tx1"/>
                        </a:solidFill>
                        <a:latin typeface="Calibri" panose="020F0502020204030204" pitchFamily="34" charset="0"/>
                        <a:cs typeface="Calibri" panose="020F0502020204030204" pitchFamily="34" charset="0"/>
                      </a:endParaRPr>
                    </a:p>
                    <a:p>
                      <a:r>
                        <a:rPr lang="en-US" sz="1400" baseline="0" dirty="0" err="1">
                          <a:solidFill>
                            <a:schemeClr val="tx1"/>
                          </a:solidFill>
                          <a:latin typeface="Calibri" panose="020F0502020204030204" pitchFamily="34" charset="0"/>
                          <a:cs typeface="Calibri" panose="020F0502020204030204" pitchFamily="34" charset="0"/>
                        </a:rPr>
                        <a:t>Shenaaz</a:t>
                      </a:r>
                      <a:r>
                        <a:rPr lang="en-US" sz="1400" baseline="0" dirty="0">
                          <a:solidFill>
                            <a:schemeClr val="tx1"/>
                          </a:solidFill>
                          <a:latin typeface="Calibri" panose="020F0502020204030204" pitchFamily="34" charset="0"/>
                          <a:cs typeface="Calibri" panose="020F0502020204030204" pitchFamily="34" charset="0"/>
                        </a:rPr>
                        <a:t> </a:t>
                      </a:r>
                      <a:r>
                        <a:rPr lang="en-US" sz="1400" baseline="0" dirty="0" smtClean="0">
                          <a:solidFill>
                            <a:schemeClr val="tx1"/>
                          </a:solidFill>
                          <a:latin typeface="Calibri" panose="020F0502020204030204" pitchFamily="34" charset="0"/>
                          <a:cs typeface="Calibri" panose="020F0502020204030204" pitchFamily="34" charset="0"/>
                        </a:rPr>
                        <a:t>el-</a:t>
                      </a:r>
                      <a:r>
                        <a:rPr lang="en-US" sz="1400" baseline="0" dirty="0" err="1" smtClean="0">
                          <a:solidFill>
                            <a:schemeClr val="tx1"/>
                          </a:solidFill>
                          <a:latin typeface="Calibri" panose="020F0502020204030204" pitchFamily="34" charset="0"/>
                          <a:cs typeface="Calibri" panose="020F0502020204030204" pitchFamily="34" charset="0"/>
                        </a:rPr>
                        <a:t>Halabi</a:t>
                      </a:r>
                      <a:endParaRPr lang="en-US" sz="1400" baseline="0" dirty="0" smtClean="0">
                        <a:solidFill>
                          <a:schemeClr val="tx1"/>
                        </a:solidFill>
                        <a:latin typeface="Calibri" panose="020F0502020204030204" pitchFamily="34" charset="0"/>
                        <a:cs typeface="Calibri" panose="020F0502020204030204" pitchFamily="34" charset="0"/>
                      </a:endParaRPr>
                    </a:p>
                    <a:p>
                      <a:r>
                        <a:rPr lang="en-US" sz="1400" baseline="0" dirty="0" smtClean="0">
                          <a:solidFill>
                            <a:schemeClr val="tx1"/>
                          </a:solidFill>
                          <a:latin typeface="Calibri" panose="020F0502020204030204" pitchFamily="34" charset="0"/>
                          <a:cs typeface="Calibri" panose="020F0502020204030204" pitchFamily="34" charset="0"/>
                        </a:rPr>
                        <a:t>Joe </a:t>
                      </a:r>
                      <a:r>
                        <a:rPr lang="en-US" sz="1400" baseline="0" dirty="0" err="1" smtClean="0">
                          <a:solidFill>
                            <a:schemeClr val="tx1"/>
                          </a:solidFill>
                          <a:latin typeface="Calibri" panose="020F0502020204030204" pitchFamily="34" charset="0"/>
                          <a:cs typeface="Calibri" panose="020F0502020204030204" pitchFamily="34" charset="0"/>
                        </a:rPr>
                        <a:t>Theu</a:t>
                      </a:r>
                      <a:endParaRPr lang="en-US" sz="1400" baseline="0" dirty="0" smtClean="0">
                        <a:solidFill>
                          <a:schemeClr val="tx1"/>
                        </a:solidFill>
                        <a:latin typeface="Calibri" panose="020F0502020204030204" pitchFamily="34" charset="0"/>
                        <a:cs typeface="Calibri" panose="020F0502020204030204" pitchFamily="34" charset="0"/>
                      </a:endParaRPr>
                    </a:p>
                    <a:p>
                      <a:r>
                        <a:rPr lang="en-US" sz="1400" baseline="0" dirty="0" err="1" smtClean="0">
                          <a:solidFill>
                            <a:schemeClr val="tx1"/>
                          </a:solidFill>
                          <a:latin typeface="Calibri" panose="020F0502020204030204" pitchFamily="34" charset="0"/>
                          <a:cs typeface="Calibri" panose="020F0502020204030204" pitchFamily="34" charset="0"/>
                        </a:rPr>
                        <a:t>Thandie</a:t>
                      </a:r>
                      <a:r>
                        <a:rPr lang="en-US" sz="1400" baseline="0" dirty="0" smtClean="0">
                          <a:solidFill>
                            <a:schemeClr val="tx1"/>
                          </a:solidFill>
                          <a:latin typeface="Calibri" panose="020F0502020204030204" pitchFamily="34" charset="0"/>
                          <a:cs typeface="Calibri" panose="020F0502020204030204" pitchFamily="34" charset="0"/>
                        </a:rPr>
                        <a:t> </a:t>
                      </a:r>
                      <a:r>
                        <a:rPr lang="en-US" sz="1400" baseline="0" dirty="0" err="1" smtClean="0">
                          <a:solidFill>
                            <a:schemeClr val="tx1"/>
                          </a:solidFill>
                          <a:latin typeface="Calibri" panose="020F0502020204030204" pitchFamily="34" charset="0"/>
                          <a:cs typeface="Calibri" panose="020F0502020204030204" pitchFamily="34" charset="0"/>
                        </a:rPr>
                        <a:t>Phindela</a:t>
                      </a:r>
                      <a:endParaRPr lang="en-US" sz="1400" baseline="0" dirty="0" smtClean="0">
                        <a:solidFill>
                          <a:schemeClr val="tx1"/>
                        </a:solidFill>
                        <a:latin typeface="Calibri" panose="020F0502020204030204" pitchFamily="34" charset="0"/>
                        <a:cs typeface="Calibri" panose="020F0502020204030204" pitchFamily="34" charset="0"/>
                      </a:endParaRPr>
                    </a:p>
                    <a:p>
                      <a:r>
                        <a:rPr lang="en-US" sz="1400" baseline="0" dirty="0" smtClean="0">
                          <a:solidFill>
                            <a:schemeClr val="tx1"/>
                          </a:solidFill>
                          <a:latin typeface="Calibri" panose="020F0502020204030204" pitchFamily="34" charset="0"/>
                          <a:cs typeface="Calibri" panose="020F0502020204030204" pitchFamily="34" charset="0"/>
                        </a:rPr>
                        <a:t>Tony </a:t>
                      </a:r>
                      <a:r>
                        <a:rPr lang="en-US" sz="1400" baseline="0" dirty="0" err="1" smtClean="0">
                          <a:solidFill>
                            <a:schemeClr val="tx1"/>
                          </a:solidFill>
                          <a:latin typeface="Calibri" panose="020F0502020204030204" pitchFamily="34" charset="0"/>
                          <a:cs typeface="Calibri" panose="020F0502020204030204" pitchFamily="34" charset="0"/>
                        </a:rPr>
                        <a:t>Chinani</a:t>
                      </a:r>
                      <a:endParaRPr lang="en-US" sz="1400" baseline="0" dirty="0">
                        <a:solidFill>
                          <a:schemeClr val="tx1"/>
                        </a:solidFill>
                        <a:latin typeface="Calibri" panose="020F0502020204030204" pitchFamily="34" charset="0"/>
                        <a:cs typeface="Calibri" panose="020F0502020204030204" pitchFamily="34" charset="0"/>
                      </a:endParaRPr>
                    </a:p>
                    <a:p>
                      <a:endParaRPr lang="en-US" sz="1400" baseline="0" dirty="0">
                        <a:solidFill>
                          <a:schemeClr val="tx1"/>
                        </a:solidFill>
                        <a:latin typeface="Calibri" panose="020F0502020204030204" pitchFamily="34" charset="0"/>
                        <a:cs typeface="Calibri" panose="020F0502020204030204" pitchFamily="34" charset="0"/>
                      </a:endParaRPr>
                    </a:p>
                  </a:txBody>
                  <a:tcPr>
                    <a:noFill/>
                  </a:tcPr>
                </a:tc>
                <a:extLst>
                  <a:ext uri="{0D108BD9-81ED-4DB2-BD59-A6C34878D82A}">
                    <a16:rowId xmlns:a16="http://schemas.microsoft.com/office/drawing/2014/main" xmlns="" val="10000"/>
                  </a:ext>
                </a:extLst>
              </a:tr>
            </a:tbl>
          </a:graphicData>
        </a:graphic>
      </p:graphicFrame>
      <p:sp>
        <p:nvSpPr>
          <p:cNvPr id="6" name="TextBox 5">
            <a:extLst>
              <a:ext uri="{FF2B5EF4-FFF2-40B4-BE49-F238E27FC236}">
                <a16:creationId xmlns:a16="http://schemas.microsoft.com/office/drawing/2014/main" xmlns="" id="{A8353052-D1A3-494C-B297-425F8E11F2DE}"/>
              </a:ext>
            </a:extLst>
          </p:cNvPr>
          <p:cNvSpPr txBox="1"/>
          <p:nvPr/>
        </p:nvSpPr>
        <p:spPr>
          <a:xfrm>
            <a:off x="550122" y="5437139"/>
            <a:ext cx="8627478" cy="1107996"/>
          </a:xfrm>
          <a:prstGeom prst="rect">
            <a:avLst/>
          </a:prstGeom>
          <a:noFill/>
        </p:spPr>
        <p:txBody>
          <a:bodyPr wrap="square" rtlCol="0">
            <a:spAutoFit/>
          </a:bodyPr>
          <a:lstStyle/>
          <a:p>
            <a:pPr>
              <a:buFont typeface="Arial" pitchFamily="34" charset="0"/>
              <a:buChar char="•"/>
            </a:pPr>
            <a:r>
              <a:rPr lang="en-US" sz="1100" b="1" dirty="0">
                <a:solidFill>
                  <a:prstClr val="black"/>
                </a:solidFill>
                <a:latin typeface="Calibri" panose="020F0502020204030204" pitchFamily="34" charset="0"/>
                <a:cs typeface="Calibri" panose="020F0502020204030204" pitchFamily="34" charset="0"/>
              </a:rPr>
              <a:t>Participating Institutions: </a:t>
            </a:r>
            <a:r>
              <a:rPr lang="en-US" sz="1100" dirty="0">
                <a:solidFill>
                  <a:prstClr val="black"/>
                </a:solidFill>
                <a:latin typeface="Calibri" panose="020F0502020204030204" pitchFamily="34" charset="0"/>
                <a:cs typeface="Calibri" panose="020F0502020204030204" pitchFamily="34" charset="0"/>
              </a:rPr>
              <a:t>Harvard T.H. Chan School of Public Health, Botswana-Harvard AIDS Institute Partnership (BHP), Centers for Disease Control and Prevention (CDC), Botswana Ministry of Health (MOH)</a:t>
            </a:r>
          </a:p>
          <a:p>
            <a:pPr>
              <a:buFont typeface="Arial" pitchFamily="34" charset="0"/>
              <a:buChar char="•"/>
            </a:pPr>
            <a:endParaRPr lang="en-US" sz="1100" dirty="0">
              <a:solidFill>
                <a:prstClr val="black"/>
              </a:solidFill>
              <a:latin typeface="Calibri" panose="020F0502020204030204" pitchFamily="34" charset="0"/>
              <a:cs typeface="Calibri" panose="020F0502020204030204" pitchFamily="34" charset="0"/>
            </a:endParaRPr>
          </a:p>
          <a:p>
            <a:pPr>
              <a:buFont typeface="Arial" pitchFamily="34" charset="0"/>
              <a:buChar char="•"/>
            </a:pPr>
            <a:r>
              <a:rPr lang="en-US" sz="1100" b="1" dirty="0">
                <a:solidFill>
                  <a:prstClr val="black"/>
                </a:solidFill>
                <a:latin typeface="Calibri" panose="020F0502020204030204" pitchFamily="34" charset="0"/>
                <a:cs typeface="Calibri" panose="020F0502020204030204" pitchFamily="34" charset="0"/>
              </a:rPr>
              <a:t>Funded by </a:t>
            </a:r>
            <a:r>
              <a:rPr lang="en-US" sz="1100" dirty="0">
                <a:solidFill>
                  <a:prstClr val="black"/>
                </a:solidFill>
                <a:latin typeface="Calibri" panose="020F0502020204030204" pitchFamily="34" charset="0"/>
                <a:cs typeface="Calibri" panose="020F0502020204030204" pitchFamily="34" charset="0"/>
              </a:rPr>
              <a:t>the U.S. President’s Emergency Plan for AIDS Relief (PEPFAR) and the Office of the Global AIDS Coordinator (OGAC)</a:t>
            </a:r>
          </a:p>
          <a:p>
            <a:pPr>
              <a:buFont typeface="Arial" pitchFamily="34" charset="0"/>
              <a:buChar char="•"/>
            </a:pPr>
            <a:endParaRPr lang="en-US" sz="1100" dirty="0">
              <a:solidFill>
                <a:prstClr val="black"/>
              </a:solidFill>
              <a:latin typeface="Calibri" panose="020F0502020204030204" pitchFamily="34" charset="0"/>
              <a:cs typeface="Calibri" panose="020F0502020204030204" pitchFamily="34" charset="0"/>
            </a:endParaRPr>
          </a:p>
          <a:p>
            <a:pPr>
              <a:buFont typeface="Arial" pitchFamily="34" charset="0"/>
              <a:buChar char="•"/>
            </a:pPr>
            <a:r>
              <a:rPr lang="en-US" sz="1100" b="1" dirty="0">
                <a:solidFill>
                  <a:prstClr val="black"/>
                </a:solidFill>
                <a:latin typeface="Calibri" panose="020F0502020204030204" pitchFamily="34" charset="0"/>
                <a:cs typeface="Calibri" panose="020F0502020204030204" pitchFamily="34" charset="0"/>
              </a:rPr>
              <a:t>Sponsored through</a:t>
            </a:r>
            <a:r>
              <a:rPr lang="en-US" sz="1100" dirty="0">
                <a:solidFill>
                  <a:prstClr val="black"/>
                </a:solidFill>
                <a:latin typeface="Calibri" panose="020F0502020204030204" pitchFamily="34" charset="0"/>
                <a:cs typeface="Calibri" panose="020F0502020204030204" pitchFamily="34" charset="0"/>
              </a:rPr>
              <a:t> the U.S. Centers for Disease Control and Prevention (CDC)</a:t>
            </a:r>
          </a:p>
        </p:txBody>
      </p:sp>
      <p:pic>
        <p:nvPicPr>
          <p:cNvPr id="8" name="Picture 7">
            <a:extLst>
              <a:ext uri="{FF2B5EF4-FFF2-40B4-BE49-F238E27FC236}">
                <a16:creationId xmlns:a16="http://schemas.microsoft.com/office/drawing/2014/main" xmlns="" id="{F5A389CC-9400-3A4F-B7AE-B00983FA6B8E}"/>
              </a:ext>
            </a:extLst>
          </p:cNvPr>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0846062" y="6356704"/>
            <a:ext cx="1078471" cy="358060"/>
          </a:xfrm>
          <a:prstGeom prst="rect">
            <a:avLst/>
          </a:prstGeom>
        </p:spPr>
      </p:pic>
      <p:pic>
        <p:nvPicPr>
          <p:cNvPr id="9" name="Picture 8">
            <a:extLst>
              <a:ext uri="{FF2B5EF4-FFF2-40B4-BE49-F238E27FC236}">
                <a16:creationId xmlns:a16="http://schemas.microsoft.com/office/drawing/2014/main" xmlns="" id="{2EAF22CA-D20C-AF4D-AD75-0AE605FF0CD6}"/>
              </a:ext>
            </a:extLst>
          </p:cNvPr>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11284499" y="224894"/>
            <a:ext cx="675089" cy="810803"/>
          </a:xfrm>
          <a:prstGeom prst="rect">
            <a:avLst/>
          </a:prstGeom>
        </p:spPr>
      </p:pic>
    </p:spTree>
    <p:extLst>
      <p:ext uri="{BB962C8B-B14F-4D97-AF65-F5344CB8AC3E}">
        <p14:creationId xmlns:p14="http://schemas.microsoft.com/office/powerpoint/2010/main" xmlns="" val="184268687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763879"/>
          </a:xfrm>
        </p:spPr>
        <p:txBody>
          <a:bodyPr/>
          <a:lstStyle/>
          <a:p>
            <a:r>
              <a:rPr lang="en-GB" b="1" dirty="0"/>
              <a:t>BACKGROUND</a:t>
            </a:r>
          </a:p>
        </p:txBody>
      </p:sp>
      <p:sp>
        <p:nvSpPr>
          <p:cNvPr id="3" name="Content Placeholder 2"/>
          <p:cNvSpPr>
            <a:spLocks noGrp="1"/>
          </p:cNvSpPr>
          <p:nvPr>
            <p:ph idx="1"/>
          </p:nvPr>
        </p:nvSpPr>
        <p:spPr>
          <a:xfrm>
            <a:off x="838200" y="1371228"/>
            <a:ext cx="10515600" cy="5075853"/>
          </a:xfrm>
        </p:spPr>
        <p:txBody>
          <a:bodyPr>
            <a:noAutofit/>
          </a:bodyPr>
          <a:lstStyle/>
          <a:p>
            <a:r>
              <a:rPr lang="en-GB" sz="2400" dirty="0"/>
              <a:t>Despite high ART coverage, HIV incidence in Botswana remains high - 1.35% (Botswana Impact AIDS Survey 2013) </a:t>
            </a:r>
          </a:p>
          <a:p>
            <a:r>
              <a:rPr lang="en-GB" sz="2400" dirty="0"/>
              <a:t>This is despite Botswana being close to achieving 90-90-90 coverage targets:</a:t>
            </a:r>
          </a:p>
          <a:p>
            <a:pPr marL="0" indent="0">
              <a:buNone/>
            </a:pPr>
            <a:r>
              <a:rPr lang="en-GB" sz="2400" dirty="0"/>
              <a:t>	</a:t>
            </a:r>
            <a:r>
              <a:rPr lang="en-GB" sz="2400" b="1" u="sng" dirty="0"/>
              <a:t>83-87-96</a:t>
            </a:r>
            <a:r>
              <a:rPr lang="en-GB" sz="2400" dirty="0"/>
              <a:t> in 2016 (Gaolathe at.al)</a:t>
            </a:r>
          </a:p>
          <a:p>
            <a:r>
              <a:rPr lang="en-US" sz="2400" dirty="0"/>
              <a:t>Continued high incidence of HIV transmission may be the result of insufficient scale, coverage and quality of proven intervention methods.</a:t>
            </a:r>
            <a:endParaRPr lang="en-US" sz="2400" u="sng" dirty="0"/>
          </a:p>
          <a:p>
            <a:r>
              <a:rPr lang="en-GB" sz="2400" dirty="0"/>
              <a:t>Botswana Combination Prevention Project (BCPP/</a:t>
            </a:r>
            <a:r>
              <a:rPr lang="en-GB" sz="2400" dirty="0" err="1"/>
              <a:t>Ya</a:t>
            </a:r>
            <a:r>
              <a:rPr lang="en-GB" sz="2400" dirty="0"/>
              <a:t> </a:t>
            </a:r>
            <a:r>
              <a:rPr lang="en-GB" sz="2400" dirty="0" err="1"/>
              <a:t>Tsie</a:t>
            </a:r>
            <a:r>
              <a:rPr lang="en-GB" sz="2400" dirty="0"/>
              <a:t>) is a cluster randomized community trial evaluating the impact on HIV incidence of a combination prevention package including:</a:t>
            </a:r>
          </a:p>
          <a:p>
            <a:pPr lvl="1"/>
            <a:r>
              <a:rPr lang="en-GB" dirty="0"/>
              <a:t>  Rapid scale-up of HTC and linkage to care services &gt;90%</a:t>
            </a:r>
          </a:p>
          <a:p>
            <a:pPr lvl="1"/>
            <a:r>
              <a:rPr lang="en-GB" dirty="0"/>
              <a:t>  Rapid scale-up of universal ART &gt;93%</a:t>
            </a:r>
          </a:p>
          <a:p>
            <a:pPr lvl="1"/>
            <a:r>
              <a:rPr lang="en-GB" dirty="0"/>
              <a:t>  Rapid scale-up of retention in care and adherence intervention &gt;95%</a:t>
            </a:r>
          </a:p>
          <a:p>
            <a:pPr marL="457200" lvl="1" indent="0">
              <a:buNone/>
            </a:pPr>
            <a:endParaRPr lang="en-GB" dirty="0"/>
          </a:p>
          <a:p>
            <a:pPr lvl="1"/>
            <a:endParaRPr lang="en-GB" dirty="0"/>
          </a:p>
          <a:p>
            <a:pPr lvl="1"/>
            <a:endParaRPr lang="en-GB" dirty="0"/>
          </a:p>
        </p:txBody>
      </p:sp>
      <p:sp>
        <p:nvSpPr>
          <p:cNvPr id="5" name="Slide Number Placeholder 4"/>
          <p:cNvSpPr>
            <a:spLocks noGrp="1"/>
          </p:cNvSpPr>
          <p:nvPr>
            <p:ph type="sldNum" sz="quarter" idx="12"/>
          </p:nvPr>
        </p:nvSpPr>
        <p:spPr/>
        <p:txBody>
          <a:bodyPr/>
          <a:lstStyle/>
          <a:p>
            <a:fld id="{C8C1CD5E-073C-3F43-9C95-E762375CD37E}" type="slidenum">
              <a:rPr lang="en-US" smtClean="0"/>
              <a:pPr/>
              <a:t>2</a:t>
            </a:fld>
            <a:endParaRPr lang="en-US"/>
          </a:p>
        </p:txBody>
      </p:sp>
      <p:pic>
        <p:nvPicPr>
          <p:cNvPr id="7" name="Picture 6">
            <a:extLst>
              <a:ext uri="{FF2B5EF4-FFF2-40B4-BE49-F238E27FC236}">
                <a16:creationId xmlns:a16="http://schemas.microsoft.com/office/drawing/2014/main" xmlns="" id="{0CE23A1E-3568-7247-BB60-8D84AA78B4D6}"/>
              </a:ext>
            </a:extLst>
          </p:cNvPr>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0846062" y="6356704"/>
            <a:ext cx="1078471" cy="358060"/>
          </a:xfrm>
          <a:prstGeom prst="rect">
            <a:avLst/>
          </a:prstGeom>
        </p:spPr>
      </p:pic>
      <p:pic>
        <p:nvPicPr>
          <p:cNvPr id="8" name="Picture 7">
            <a:extLst>
              <a:ext uri="{FF2B5EF4-FFF2-40B4-BE49-F238E27FC236}">
                <a16:creationId xmlns:a16="http://schemas.microsoft.com/office/drawing/2014/main" xmlns="" id="{9CE4F696-492C-384B-A85B-CC6A64D05F7C}"/>
              </a:ext>
            </a:extLst>
          </p:cNvPr>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11284499" y="224894"/>
            <a:ext cx="675089" cy="810803"/>
          </a:xfrm>
          <a:prstGeom prst="rect">
            <a:avLst/>
          </a:prstGeom>
        </p:spPr>
      </p:pic>
    </p:spTree>
    <p:extLst>
      <p:ext uri="{BB962C8B-B14F-4D97-AF65-F5344CB8AC3E}">
        <p14:creationId xmlns:p14="http://schemas.microsoft.com/office/powerpoint/2010/main" xmlns="" val="322909326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175657"/>
            <a:ext cx="10515600" cy="5523722"/>
          </a:xfrm>
        </p:spPr>
        <p:txBody>
          <a:bodyPr>
            <a:normAutofit fontScale="25000" lnSpcReduction="20000"/>
          </a:bodyPr>
          <a:lstStyle/>
          <a:p>
            <a:endParaRPr lang="en-US" sz="900" dirty="0"/>
          </a:p>
          <a:p>
            <a:pPr algn="just">
              <a:lnSpc>
                <a:spcPct val="120000"/>
              </a:lnSpc>
              <a:spcBef>
                <a:spcPts val="0"/>
              </a:spcBef>
              <a:spcAft>
                <a:spcPts val="1200"/>
              </a:spcAft>
            </a:pPr>
            <a:r>
              <a:rPr lang="en-GB" sz="9200" dirty="0"/>
              <a:t>Fast-tracked ART initiation addresses the UNAIDS 2</a:t>
            </a:r>
            <a:r>
              <a:rPr lang="en-GB" sz="9200" baseline="30000" dirty="0"/>
              <a:t>nd</a:t>
            </a:r>
            <a:r>
              <a:rPr lang="en-GB" sz="9200" dirty="0"/>
              <a:t> 90 (</a:t>
            </a:r>
            <a:r>
              <a:rPr lang="en-GB" sz="9200" i="1" dirty="0"/>
              <a:t>rapid scale up of universal ART)</a:t>
            </a:r>
            <a:endParaRPr lang="en-US" sz="9200" dirty="0"/>
          </a:p>
          <a:p>
            <a:pPr algn="just">
              <a:lnSpc>
                <a:spcPct val="120000"/>
              </a:lnSpc>
              <a:spcBef>
                <a:spcPts val="0"/>
              </a:spcBef>
              <a:spcAft>
                <a:spcPts val="1200"/>
              </a:spcAft>
            </a:pPr>
            <a:r>
              <a:rPr lang="en-GB" sz="9200" dirty="0"/>
              <a:t>It is not known whether Fast-Track ART initiation has any significant effects on individual HIV treatment outcomes – beneficial or detrimental</a:t>
            </a:r>
            <a:endParaRPr lang="en-GB" sz="9200" i="1" dirty="0"/>
          </a:p>
          <a:p>
            <a:pPr algn="just">
              <a:lnSpc>
                <a:spcPct val="120000"/>
              </a:lnSpc>
              <a:spcBef>
                <a:spcPts val="0"/>
              </a:spcBef>
              <a:spcAft>
                <a:spcPts val="1200"/>
              </a:spcAft>
            </a:pPr>
            <a:r>
              <a:rPr lang="en-US" sz="9200" dirty="0"/>
              <a:t>Fast-Track ART initiation may also have population-level effects, by resulting in more rapid </a:t>
            </a:r>
            <a:r>
              <a:rPr lang="en-US" sz="9200" dirty="0" err="1"/>
              <a:t>virologic</a:t>
            </a:r>
            <a:r>
              <a:rPr lang="en-US" sz="9200" dirty="0"/>
              <a:t> suppression </a:t>
            </a:r>
          </a:p>
          <a:p>
            <a:pPr algn="just">
              <a:lnSpc>
                <a:spcPct val="120000"/>
              </a:lnSpc>
              <a:spcBef>
                <a:spcPts val="0"/>
              </a:spcBef>
              <a:spcAft>
                <a:spcPts val="1200"/>
              </a:spcAft>
            </a:pPr>
            <a:r>
              <a:rPr lang="en-US" sz="9200" dirty="0"/>
              <a:t>BCPP implemented Universal Test and Treat (UTT) and </a:t>
            </a:r>
            <a:r>
              <a:rPr lang="en-US" sz="9200" b="1" dirty="0"/>
              <a:t>Fast-Track ART initiation </a:t>
            </a:r>
            <a:r>
              <a:rPr lang="en-US" sz="9200" dirty="0"/>
              <a:t>with enhanced counseling and ART offered at the first clinic visit  following the national launch of UTT in June 2016 </a:t>
            </a:r>
          </a:p>
          <a:p>
            <a:pPr algn="just">
              <a:lnSpc>
                <a:spcPct val="120000"/>
              </a:lnSpc>
              <a:spcBef>
                <a:spcPts val="0"/>
              </a:spcBef>
              <a:spcAft>
                <a:spcPts val="1200"/>
              </a:spcAft>
            </a:pPr>
            <a:r>
              <a:rPr lang="en-US" sz="9200" b="0" dirty="0"/>
              <a:t>Prior to UTT/Fast-Track, Botswana national guidelines recommended baseline blood tests and adherence counseling before ART initiation requiring a minimum of 2-3 visits.</a:t>
            </a:r>
          </a:p>
          <a:p>
            <a:pPr algn="just">
              <a:lnSpc>
                <a:spcPct val="120000"/>
              </a:lnSpc>
              <a:spcBef>
                <a:spcPts val="0"/>
              </a:spcBef>
              <a:spcAft>
                <a:spcPts val="1200"/>
              </a:spcAft>
            </a:pPr>
            <a:r>
              <a:rPr lang="en-US" sz="9200" b="0" dirty="0"/>
              <a:t>We </a:t>
            </a:r>
            <a:r>
              <a:rPr lang="en-US" sz="9200" dirty="0"/>
              <a:t>compared outcomes pre- and post- Fast-Track ART (June 2016) </a:t>
            </a:r>
          </a:p>
        </p:txBody>
      </p:sp>
      <p:pic>
        <p:nvPicPr>
          <p:cNvPr id="4" name="Picture 3"/>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11284499" y="224894"/>
            <a:ext cx="675089" cy="810803"/>
          </a:xfrm>
          <a:prstGeom prst="rect">
            <a:avLst/>
          </a:prstGeom>
        </p:spPr>
      </p:pic>
      <p:sp>
        <p:nvSpPr>
          <p:cNvPr id="5" name="Slide Number Placeholder 4"/>
          <p:cNvSpPr>
            <a:spLocks noGrp="1"/>
          </p:cNvSpPr>
          <p:nvPr>
            <p:ph type="sldNum" sz="quarter" idx="12"/>
          </p:nvPr>
        </p:nvSpPr>
        <p:spPr/>
        <p:txBody>
          <a:bodyPr/>
          <a:lstStyle/>
          <a:p>
            <a:fld id="{C8C1CD5E-073C-3F43-9C95-E762375CD37E}" type="slidenum">
              <a:rPr lang="en-US" smtClean="0"/>
              <a:pPr/>
              <a:t>3</a:t>
            </a:fld>
            <a:endParaRPr lang="en-US"/>
          </a:p>
        </p:txBody>
      </p:sp>
      <p:sp>
        <p:nvSpPr>
          <p:cNvPr id="8" name="Title 1">
            <a:extLst>
              <a:ext uri="{FF2B5EF4-FFF2-40B4-BE49-F238E27FC236}">
                <a16:creationId xmlns:a16="http://schemas.microsoft.com/office/drawing/2014/main" xmlns="" id="{29EDC612-0ADD-F547-A07F-2C1F35DBB845}"/>
              </a:ext>
            </a:extLst>
          </p:cNvPr>
          <p:cNvSpPr txBox="1">
            <a:spLocks/>
          </p:cNvSpPr>
          <p:nvPr/>
        </p:nvSpPr>
        <p:spPr>
          <a:xfrm>
            <a:off x="838200" y="365125"/>
            <a:ext cx="10515600" cy="763879"/>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b="1" dirty="0"/>
              <a:t>BACKGROUND (2)</a:t>
            </a:r>
          </a:p>
        </p:txBody>
      </p:sp>
      <p:pic>
        <p:nvPicPr>
          <p:cNvPr id="6" name="Picture 5">
            <a:extLst>
              <a:ext uri="{FF2B5EF4-FFF2-40B4-BE49-F238E27FC236}">
                <a16:creationId xmlns:a16="http://schemas.microsoft.com/office/drawing/2014/main" xmlns="" id="{723CB49D-CF58-0348-84A0-95D4364AD5B9}"/>
              </a:ext>
            </a:extLst>
          </p:cNvPr>
          <p:cNvPicPr>
            <a:picLocks noChangeAspect="1"/>
          </p:cNvPicPr>
          <p:nvPr/>
        </p:nvPicPr>
        <p:blipFill>
          <a:blip r:embed="rId4">
            <a:extLst>
              <a:ext uri="{28A0092B-C50C-407E-A947-70E740481C1C}">
                <a14:useLocalDpi xmlns:a14="http://schemas.microsoft.com/office/drawing/2010/main" xmlns="" val="0"/>
              </a:ext>
            </a:extLst>
          </a:blip>
          <a:stretch>
            <a:fillRect/>
          </a:stretch>
        </p:blipFill>
        <p:spPr>
          <a:xfrm>
            <a:off x="10846062" y="6356704"/>
            <a:ext cx="1078471" cy="358060"/>
          </a:xfrm>
          <a:prstGeom prst="rect">
            <a:avLst/>
          </a:prstGeom>
        </p:spPr>
      </p:pic>
    </p:spTree>
    <p:extLst>
      <p:ext uri="{BB962C8B-B14F-4D97-AF65-F5344CB8AC3E}">
        <p14:creationId xmlns:p14="http://schemas.microsoft.com/office/powerpoint/2010/main" xmlns="" val="192273256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371867"/>
            <a:ext cx="10515600" cy="5178223"/>
          </a:xfrm>
        </p:spPr>
        <p:txBody>
          <a:bodyPr>
            <a:noAutofit/>
          </a:bodyPr>
          <a:lstStyle/>
          <a:p>
            <a:pPr algn="just">
              <a:lnSpc>
                <a:spcPct val="120000"/>
              </a:lnSpc>
              <a:spcBef>
                <a:spcPts val="0"/>
              </a:spcBef>
              <a:spcAft>
                <a:spcPts val="1200"/>
              </a:spcAft>
            </a:pPr>
            <a:r>
              <a:rPr lang="en-US" sz="2200" dirty="0"/>
              <a:t>Of the 30 BCPP communities, 15 are intervention and 15 control.</a:t>
            </a:r>
          </a:p>
          <a:p>
            <a:pPr algn="just">
              <a:lnSpc>
                <a:spcPct val="120000"/>
              </a:lnSpc>
              <a:spcBef>
                <a:spcPts val="0"/>
              </a:spcBef>
              <a:spcAft>
                <a:spcPts val="1200"/>
              </a:spcAft>
            </a:pPr>
            <a:r>
              <a:rPr lang="en-US" sz="2200" dirty="0"/>
              <a:t>This sub-analysis focuses on the 15 intervention communities and evaluates:</a:t>
            </a:r>
          </a:p>
          <a:p>
            <a:pPr marL="971550" lvl="1" indent="-514350" algn="just">
              <a:lnSpc>
                <a:spcPct val="120000"/>
              </a:lnSpc>
              <a:spcBef>
                <a:spcPts val="0"/>
              </a:spcBef>
              <a:spcAft>
                <a:spcPts val="1200"/>
              </a:spcAft>
              <a:buFont typeface="+mj-lt"/>
              <a:buAutoNum type="arabicPeriod"/>
            </a:pPr>
            <a:r>
              <a:rPr lang="en-US" sz="2200" dirty="0"/>
              <a:t>The cohort of patients identified through enhanced BCPP testing and linkage activities between October 2013 and May 2016 initiating ART according to modified national guidelines and visit schedules , and </a:t>
            </a:r>
          </a:p>
          <a:p>
            <a:pPr marL="971550" lvl="1" indent="-514350" algn="just">
              <a:lnSpc>
                <a:spcPct val="120000"/>
              </a:lnSpc>
              <a:spcBef>
                <a:spcPts val="0"/>
              </a:spcBef>
              <a:spcAft>
                <a:spcPts val="1200"/>
              </a:spcAft>
              <a:buFont typeface="+mj-lt"/>
              <a:buAutoNum type="arabicPeriod"/>
            </a:pPr>
            <a:r>
              <a:rPr lang="en-US" sz="2200" dirty="0"/>
              <a:t>Patients initiating ART following UTT introduction, 1 June 2016  - 31 December 2017.  During this period, all participants with a positive HIV verification test were immediately referred for ART initiation.</a:t>
            </a:r>
          </a:p>
          <a:p>
            <a:pPr algn="just">
              <a:lnSpc>
                <a:spcPct val="120000"/>
              </a:lnSpc>
              <a:spcBef>
                <a:spcPts val="0"/>
              </a:spcBef>
              <a:spcAft>
                <a:spcPts val="1200"/>
              </a:spcAft>
            </a:pPr>
            <a:r>
              <a:rPr lang="en-US" sz="2200" dirty="0"/>
              <a:t>The proportion of patients initiating ART, the timing of ART initiation, and  treatment outcomes were assessed (retention in care at 12 months post ART initiation, viral suppression at 12 months Post ART initiation)</a:t>
            </a:r>
          </a:p>
        </p:txBody>
      </p:sp>
      <p:pic>
        <p:nvPicPr>
          <p:cNvPr id="4" name="Picture 3"/>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1284499" y="224894"/>
            <a:ext cx="675089" cy="810803"/>
          </a:xfrm>
          <a:prstGeom prst="rect">
            <a:avLst/>
          </a:prstGeom>
        </p:spPr>
      </p:pic>
      <p:sp>
        <p:nvSpPr>
          <p:cNvPr id="5" name="Slide Number Placeholder 4"/>
          <p:cNvSpPr>
            <a:spLocks noGrp="1"/>
          </p:cNvSpPr>
          <p:nvPr>
            <p:ph type="sldNum" sz="quarter" idx="12"/>
          </p:nvPr>
        </p:nvSpPr>
        <p:spPr/>
        <p:txBody>
          <a:bodyPr/>
          <a:lstStyle/>
          <a:p>
            <a:fld id="{C8C1CD5E-073C-3F43-9C95-E762375CD37E}" type="slidenum">
              <a:rPr lang="en-US" smtClean="0"/>
              <a:pPr/>
              <a:t>4</a:t>
            </a:fld>
            <a:endParaRPr lang="en-US"/>
          </a:p>
        </p:txBody>
      </p:sp>
      <p:sp>
        <p:nvSpPr>
          <p:cNvPr id="8" name="Title 1">
            <a:extLst>
              <a:ext uri="{FF2B5EF4-FFF2-40B4-BE49-F238E27FC236}">
                <a16:creationId xmlns:a16="http://schemas.microsoft.com/office/drawing/2014/main" xmlns="" id="{F2F2846E-90CB-7642-9615-96AEABA304A0}"/>
              </a:ext>
            </a:extLst>
          </p:cNvPr>
          <p:cNvSpPr txBox="1">
            <a:spLocks/>
          </p:cNvSpPr>
          <p:nvPr/>
        </p:nvSpPr>
        <p:spPr>
          <a:xfrm>
            <a:off x="838200" y="365125"/>
            <a:ext cx="10515600" cy="763879"/>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b="1" dirty="0"/>
              <a:t>METHODS</a:t>
            </a:r>
          </a:p>
        </p:txBody>
      </p:sp>
      <p:pic>
        <p:nvPicPr>
          <p:cNvPr id="6" name="Picture 5">
            <a:extLst>
              <a:ext uri="{FF2B5EF4-FFF2-40B4-BE49-F238E27FC236}">
                <a16:creationId xmlns:a16="http://schemas.microsoft.com/office/drawing/2014/main" xmlns="" id="{010AC62C-18BA-0048-9F8A-D5FBB69CD3AC}"/>
              </a:ext>
            </a:extLst>
          </p:cNvPr>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10846062" y="6356704"/>
            <a:ext cx="1078471" cy="358060"/>
          </a:xfrm>
          <a:prstGeom prst="rect">
            <a:avLst/>
          </a:prstGeom>
        </p:spPr>
      </p:pic>
    </p:spTree>
    <p:extLst>
      <p:ext uri="{BB962C8B-B14F-4D97-AF65-F5344CB8AC3E}">
        <p14:creationId xmlns:p14="http://schemas.microsoft.com/office/powerpoint/2010/main" xmlns="" val="68925999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a:extLst>
              <a:ext uri="{FF2B5EF4-FFF2-40B4-BE49-F238E27FC236}">
                <a16:creationId xmlns:a16="http://schemas.microsoft.com/office/drawing/2014/main" xmlns="" id="{2EF5B519-10CB-FA44-AE9C-2037065F51F9}"/>
              </a:ext>
            </a:extLst>
          </p:cNvPr>
          <p:cNvSpPr>
            <a:spLocks noChangeAspect="1"/>
          </p:cNvSpPr>
          <p:nvPr/>
        </p:nvSpPr>
        <p:spPr>
          <a:xfrm>
            <a:off x="970070" y="866614"/>
            <a:ext cx="4262329" cy="4262329"/>
          </a:xfrm>
          <a:prstGeom prst="ellipse">
            <a:avLst/>
          </a:prstGeom>
          <a:solidFill>
            <a:schemeClr val="accent1">
              <a:lumMod val="40000"/>
              <a:lumOff val="60000"/>
            </a:schemeClr>
          </a:solid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solidFill>
                  <a:schemeClr val="accent1">
                    <a:lumMod val="75000"/>
                  </a:schemeClr>
                </a:solidFill>
                <a:latin typeface="+mj-lt"/>
              </a:rPr>
              <a:t>61,641 community residents assessed</a:t>
            </a:r>
          </a:p>
        </p:txBody>
      </p:sp>
      <p:sp>
        <p:nvSpPr>
          <p:cNvPr id="8" name="TextBox 7">
            <a:extLst>
              <a:ext uri="{FF2B5EF4-FFF2-40B4-BE49-F238E27FC236}">
                <a16:creationId xmlns:a16="http://schemas.microsoft.com/office/drawing/2014/main" xmlns="" id="{794CD5B4-D275-5644-86AF-E00950755A15}"/>
              </a:ext>
            </a:extLst>
          </p:cNvPr>
          <p:cNvSpPr txBox="1"/>
          <p:nvPr/>
        </p:nvSpPr>
        <p:spPr>
          <a:xfrm>
            <a:off x="10632560" y="42530"/>
            <a:ext cx="1523943" cy="369332"/>
          </a:xfrm>
          <a:prstGeom prst="rect">
            <a:avLst/>
          </a:prstGeom>
          <a:noFill/>
        </p:spPr>
        <p:txBody>
          <a:bodyPr wrap="none" rtlCol="0">
            <a:spAutoFit/>
          </a:bodyPr>
          <a:lstStyle/>
          <a:p>
            <a:r>
              <a:rPr lang="en-US" dirty="0">
                <a:solidFill>
                  <a:schemeClr val="bg1">
                    <a:lumMod val="50000"/>
                  </a:schemeClr>
                </a:solidFill>
              </a:rPr>
              <a:t>Results Slide 1</a:t>
            </a:r>
          </a:p>
        </p:txBody>
      </p:sp>
      <p:pic>
        <p:nvPicPr>
          <p:cNvPr id="5" name="Picture 4">
            <a:extLst>
              <a:ext uri="{FF2B5EF4-FFF2-40B4-BE49-F238E27FC236}">
                <a16:creationId xmlns:a16="http://schemas.microsoft.com/office/drawing/2014/main" xmlns="" id="{95A8ED5F-7790-FB4D-B4FA-778DC45EF338}"/>
              </a:ext>
            </a:extLst>
          </p:cNvPr>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0846062" y="6356704"/>
            <a:ext cx="1078471" cy="358060"/>
          </a:xfrm>
          <a:prstGeom prst="rect">
            <a:avLst/>
          </a:prstGeom>
        </p:spPr>
      </p:pic>
    </p:spTree>
    <p:extLst>
      <p:ext uri="{BB962C8B-B14F-4D97-AF65-F5344CB8AC3E}">
        <p14:creationId xmlns:p14="http://schemas.microsoft.com/office/powerpoint/2010/main" xmlns="" val="426413204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a:extLst>
              <a:ext uri="{FF2B5EF4-FFF2-40B4-BE49-F238E27FC236}">
                <a16:creationId xmlns:a16="http://schemas.microsoft.com/office/drawing/2014/main" xmlns="" id="{2EF5B519-10CB-FA44-AE9C-2037065F51F9}"/>
              </a:ext>
            </a:extLst>
          </p:cNvPr>
          <p:cNvSpPr>
            <a:spLocks noChangeAspect="1"/>
          </p:cNvSpPr>
          <p:nvPr/>
        </p:nvSpPr>
        <p:spPr>
          <a:xfrm>
            <a:off x="970070" y="866614"/>
            <a:ext cx="4262329" cy="4262329"/>
          </a:xfrm>
          <a:prstGeom prst="ellipse">
            <a:avLst/>
          </a:prstGeom>
          <a:solidFill>
            <a:schemeClr val="bg1">
              <a:lumMod val="95000"/>
            </a:schemeClr>
          </a:solidFill>
          <a:ln w="3810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solidFill>
                  <a:schemeClr val="bg1">
                    <a:lumMod val="75000"/>
                  </a:schemeClr>
                </a:solidFill>
                <a:latin typeface="+mj-lt"/>
              </a:rPr>
              <a:t>61,641 community residents assessed</a:t>
            </a:r>
          </a:p>
        </p:txBody>
      </p:sp>
      <p:sp>
        <p:nvSpPr>
          <p:cNvPr id="5" name="Oval 4">
            <a:extLst>
              <a:ext uri="{FF2B5EF4-FFF2-40B4-BE49-F238E27FC236}">
                <a16:creationId xmlns:a16="http://schemas.microsoft.com/office/drawing/2014/main" xmlns="" id="{5183D9BA-870F-C142-B19D-6D2AB1D1BF40}"/>
              </a:ext>
            </a:extLst>
          </p:cNvPr>
          <p:cNvSpPr>
            <a:spLocks noChangeAspect="1"/>
          </p:cNvSpPr>
          <p:nvPr/>
        </p:nvSpPr>
        <p:spPr>
          <a:xfrm>
            <a:off x="2506133" y="2417177"/>
            <a:ext cx="2403563" cy="2403563"/>
          </a:xfrm>
          <a:prstGeom prst="ellipse">
            <a:avLst/>
          </a:prstGeom>
          <a:solidFill>
            <a:schemeClr val="accent1">
              <a:lumMod val="40000"/>
              <a:lumOff val="60000"/>
            </a:schemeClr>
          </a:solid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solidFill>
                  <a:schemeClr val="accent1">
                    <a:lumMod val="75000"/>
                  </a:schemeClr>
                </a:solidFill>
                <a:latin typeface="+mj-lt"/>
              </a:rPr>
              <a:t>21% (13,251) HIV +</a:t>
            </a:r>
            <a:r>
              <a:rPr lang="en-US" sz="2800" b="1" dirty="0" err="1">
                <a:solidFill>
                  <a:schemeClr val="accent1">
                    <a:lumMod val="75000"/>
                  </a:schemeClr>
                </a:solidFill>
                <a:latin typeface="+mj-lt"/>
              </a:rPr>
              <a:t>ve</a:t>
            </a:r>
            <a:endParaRPr lang="en-US" sz="2800" b="1" dirty="0">
              <a:solidFill>
                <a:schemeClr val="accent1">
                  <a:lumMod val="75000"/>
                </a:schemeClr>
              </a:solidFill>
              <a:latin typeface="+mj-lt"/>
            </a:endParaRPr>
          </a:p>
        </p:txBody>
      </p:sp>
      <p:sp>
        <p:nvSpPr>
          <p:cNvPr id="8" name="TextBox 7">
            <a:extLst>
              <a:ext uri="{FF2B5EF4-FFF2-40B4-BE49-F238E27FC236}">
                <a16:creationId xmlns:a16="http://schemas.microsoft.com/office/drawing/2014/main" xmlns="" id="{03D0BB0C-F262-844F-B35D-C88BADA6F20D}"/>
              </a:ext>
            </a:extLst>
          </p:cNvPr>
          <p:cNvSpPr txBox="1"/>
          <p:nvPr/>
        </p:nvSpPr>
        <p:spPr>
          <a:xfrm>
            <a:off x="10632560" y="42530"/>
            <a:ext cx="1523943" cy="369332"/>
          </a:xfrm>
          <a:prstGeom prst="rect">
            <a:avLst/>
          </a:prstGeom>
          <a:noFill/>
        </p:spPr>
        <p:txBody>
          <a:bodyPr wrap="none" rtlCol="0">
            <a:spAutoFit/>
          </a:bodyPr>
          <a:lstStyle/>
          <a:p>
            <a:r>
              <a:rPr lang="en-US" dirty="0">
                <a:solidFill>
                  <a:schemeClr val="bg1">
                    <a:lumMod val="50000"/>
                  </a:schemeClr>
                </a:solidFill>
              </a:rPr>
              <a:t>Results Slide 1</a:t>
            </a:r>
          </a:p>
        </p:txBody>
      </p:sp>
      <p:pic>
        <p:nvPicPr>
          <p:cNvPr id="6" name="Picture 5">
            <a:extLst>
              <a:ext uri="{FF2B5EF4-FFF2-40B4-BE49-F238E27FC236}">
                <a16:creationId xmlns:a16="http://schemas.microsoft.com/office/drawing/2014/main" xmlns="" id="{8D333B2A-6AB2-0645-AF69-B04ED48634D4}"/>
              </a:ext>
            </a:extLst>
          </p:cNvPr>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0846062" y="6356704"/>
            <a:ext cx="1078471" cy="358060"/>
          </a:xfrm>
          <a:prstGeom prst="rect">
            <a:avLst/>
          </a:prstGeom>
        </p:spPr>
      </p:pic>
    </p:spTree>
    <p:extLst>
      <p:ext uri="{BB962C8B-B14F-4D97-AF65-F5344CB8AC3E}">
        <p14:creationId xmlns:p14="http://schemas.microsoft.com/office/powerpoint/2010/main" xmlns="" val="60796874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a:extLst>
              <a:ext uri="{FF2B5EF4-FFF2-40B4-BE49-F238E27FC236}">
                <a16:creationId xmlns:a16="http://schemas.microsoft.com/office/drawing/2014/main" xmlns="" id="{2EF5B519-10CB-FA44-AE9C-2037065F51F9}"/>
              </a:ext>
            </a:extLst>
          </p:cNvPr>
          <p:cNvSpPr>
            <a:spLocks noChangeAspect="1"/>
          </p:cNvSpPr>
          <p:nvPr/>
        </p:nvSpPr>
        <p:spPr>
          <a:xfrm>
            <a:off x="970070" y="866614"/>
            <a:ext cx="4262329" cy="4262329"/>
          </a:xfrm>
          <a:prstGeom prst="ellipse">
            <a:avLst/>
          </a:prstGeom>
          <a:solidFill>
            <a:schemeClr val="bg1">
              <a:lumMod val="95000"/>
            </a:schemeClr>
          </a:solidFill>
          <a:ln w="3810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solidFill>
                  <a:schemeClr val="bg1">
                    <a:lumMod val="75000"/>
                  </a:schemeClr>
                </a:solidFill>
                <a:latin typeface="+mj-lt"/>
              </a:rPr>
              <a:t>61,641 community residents assessed</a:t>
            </a:r>
          </a:p>
        </p:txBody>
      </p:sp>
      <p:sp>
        <p:nvSpPr>
          <p:cNvPr id="5" name="Oval 4">
            <a:extLst>
              <a:ext uri="{FF2B5EF4-FFF2-40B4-BE49-F238E27FC236}">
                <a16:creationId xmlns:a16="http://schemas.microsoft.com/office/drawing/2014/main" xmlns="" id="{5183D9BA-870F-C142-B19D-6D2AB1D1BF40}"/>
              </a:ext>
            </a:extLst>
          </p:cNvPr>
          <p:cNvSpPr>
            <a:spLocks noChangeAspect="1"/>
          </p:cNvSpPr>
          <p:nvPr/>
        </p:nvSpPr>
        <p:spPr>
          <a:xfrm>
            <a:off x="2506133" y="2417177"/>
            <a:ext cx="2403563" cy="2403563"/>
          </a:xfrm>
          <a:prstGeom prst="ellipse">
            <a:avLst/>
          </a:prstGeom>
          <a:solidFill>
            <a:schemeClr val="accent1">
              <a:lumMod val="40000"/>
              <a:lumOff val="60000"/>
            </a:schemeClr>
          </a:solid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solidFill>
                  <a:schemeClr val="accent1">
                    <a:lumMod val="75000"/>
                  </a:schemeClr>
                </a:solidFill>
                <a:latin typeface="+mj-lt"/>
              </a:rPr>
              <a:t>21% (13,251) HIV +</a:t>
            </a:r>
            <a:r>
              <a:rPr lang="en-US" sz="2800" b="1" dirty="0" err="1">
                <a:solidFill>
                  <a:schemeClr val="accent1">
                    <a:lumMod val="75000"/>
                  </a:schemeClr>
                </a:solidFill>
                <a:latin typeface="+mj-lt"/>
              </a:rPr>
              <a:t>ve</a:t>
            </a:r>
            <a:endParaRPr lang="en-US" sz="2800" b="1" dirty="0">
              <a:solidFill>
                <a:schemeClr val="accent1">
                  <a:lumMod val="75000"/>
                </a:schemeClr>
              </a:solidFill>
              <a:latin typeface="+mj-lt"/>
            </a:endParaRPr>
          </a:p>
        </p:txBody>
      </p:sp>
      <p:cxnSp>
        <p:nvCxnSpPr>
          <p:cNvPr id="3" name="Straight Arrow Connector 2">
            <a:extLst>
              <a:ext uri="{FF2B5EF4-FFF2-40B4-BE49-F238E27FC236}">
                <a16:creationId xmlns:a16="http://schemas.microsoft.com/office/drawing/2014/main" xmlns="" id="{E7CF087C-4059-1C41-90EC-EAFD7DAAA6A1}"/>
              </a:ext>
            </a:extLst>
          </p:cNvPr>
          <p:cNvCxnSpPr>
            <a:stCxn id="5" idx="7"/>
          </p:cNvCxnSpPr>
          <p:nvPr/>
        </p:nvCxnSpPr>
        <p:spPr>
          <a:xfrm flipV="1">
            <a:off x="4557702" y="1168400"/>
            <a:ext cx="1690698" cy="1600771"/>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8" name="Straight Arrow Connector 7">
            <a:extLst>
              <a:ext uri="{FF2B5EF4-FFF2-40B4-BE49-F238E27FC236}">
                <a16:creationId xmlns:a16="http://schemas.microsoft.com/office/drawing/2014/main" xmlns="" id="{7278ACF9-C832-F44B-B590-4904D9B65D3F}"/>
              </a:ext>
            </a:extLst>
          </p:cNvPr>
          <p:cNvCxnSpPr>
            <a:cxnSpLocks/>
          </p:cNvCxnSpPr>
          <p:nvPr/>
        </p:nvCxnSpPr>
        <p:spPr>
          <a:xfrm flipV="1">
            <a:off x="4890337" y="2769171"/>
            <a:ext cx="2070928" cy="606594"/>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11" name="TextBox 10">
            <a:extLst>
              <a:ext uri="{FF2B5EF4-FFF2-40B4-BE49-F238E27FC236}">
                <a16:creationId xmlns:a16="http://schemas.microsoft.com/office/drawing/2014/main" xmlns="" id="{5F8ADF4B-0832-7742-BC82-26CDACA19BB4}"/>
              </a:ext>
            </a:extLst>
          </p:cNvPr>
          <p:cNvSpPr txBox="1"/>
          <p:nvPr/>
        </p:nvSpPr>
        <p:spPr>
          <a:xfrm>
            <a:off x="5201168" y="623071"/>
            <a:ext cx="3614003" cy="461665"/>
          </a:xfrm>
          <a:prstGeom prst="rect">
            <a:avLst/>
          </a:prstGeom>
          <a:noFill/>
        </p:spPr>
        <p:txBody>
          <a:bodyPr wrap="none" rtlCol="0">
            <a:spAutoFit/>
          </a:bodyPr>
          <a:lstStyle/>
          <a:p>
            <a:r>
              <a:rPr lang="en-US" sz="2400" b="1" dirty="0">
                <a:solidFill>
                  <a:schemeClr val="accent1">
                    <a:lumMod val="75000"/>
                  </a:schemeClr>
                </a:solidFill>
                <a:latin typeface="+mj-lt"/>
              </a:rPr>
              <a:t>73% (9,622) Already on ART</a:t>
            </a:r>
          </a:p>
        </p:txBody>
      </p:sp>
      <p:sp>
        <p:nvSpPr>
          <p:cNvPr id="12" name="TextBox 11">
            <a:extLst>
              <a:ext uri="{FF2B5EF4-FFF2-40B4-BE49-F238E27FC236}">
                <a16:creationId xmlns:a16="http://schemas.microsoft.com/office/drawing/2014/main" xmlns="" id="{1C3FB213-0C1B-C242-9BF3-18244689702C}"/>
              </a:ext>
            </a:extLst>
          </p:cNvPr>
          <p:cNvSpPr txBox="1"/>
          <p:nvPr/>
        </p:nvSpPr>
        <p:spPr>
          <a:xfrm>
            <a:off x="6115568" y="2206909"/>
            <a:ext cx="3221523" cy="461665"/>
          </a:xfrm>
          <a:prstGeom prst="rect">
            <a:avLst/>
          </a:prstGeom>
          <a:noFill/>
        </p:spPr>
        <p:txBody>
          <a:bodyPr wrap="none" rtlCol="0">
            <a:spAutoFit/>
          </a:bodyPr>
          <a:lstStyle/>
          <a:p>
            <a:r>
              <a:rPr lang="en-US" sz="2400" b="1" dirty="0">
                <a:solidFill>
                  <a:schemeClr val="accent1">
                    <a:lumMod val="75000"/>
                  </a:schemeClr>
                </a:solidFill>
                <a:latin typeface="+mj-lt"/>
              </a:rPr>
              <a:t>27% (3629) NOT ON ART</a:t>
            </a:r>
          </a:p>
        </p:txBody>
      </p:sp>
      <p:sp>
        <p:nvSpPr>
          <p:cNvPr id="13" name="TextBox 12">
            <a:extLst>
              <a:ext uri="{FF2B5EF4-FFF2-40B4-BE49-F238E27FC236}">
                <a16:creationId xmlns:a16="http://schemas.microsoft.com/office/drawing/2014/main" xmlns="" id="{AB8DC2E5-B514-0742-A94C-6C5B32C5CE37}"/>
              </a:ext>
            </a:extLst>
          </p:cNvPr>
          <p:cNvSpPr txBox="1"/>
          <p:nvPr/>
        </p:nvSpPr>
        <p:spPr>
          <a:xfrm>
            <a:off x="10632560" y="42530"/>
            <a:ext cx="1523943" cy="369332"/>
          </a:xfrm>
          <a:prstGeom prst="rect">
            <a:avLst/>
          </a:prstGeom>
          <a:noFill/>
        </p:spPr>
        <p:txBody>
          <a:bodyPr wrap="none" rtlCol="0">
            <a:spAutoFit/>
          </a:bodyPr>
          <a:lstStyle/>
          <a:p>
            <a:r>
              <a:rPr lang="en-US" dirty="0">
                <a:solidFill>
                  <a:schemeClr val="bg1">
                    <a:lumMod val="50000"/>
                  </a:schemeClr>
                </a:solidFill>
              </a:rPr>
              <a:t>Results Slide 1</a:t>
            </a:r>
          </a:p>
        </p:txBody>
      </p:sp>
      <p:pic>
        <p:nvPicPr>
          <p:cNvPr id="9" name="Picture 8">
            <a:extLst>
              <a:ext uri="{FF2B5EF4-FFF2-40B4-BE49-F238E27FC236}">
                <a16:creationId xmlns:a16="http://schemas.microsoft.com/office/drawing/2014/main" xmlns="" id="{225DC488-1922-8249-80E2-2E8E76B8D657}"/>
              </a:ext>
            </a:extLst>
          </p:cNvPr>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0846062" y="6356704"/>
            <a:ext cx="1078471" cy="358060"/>
          </a:xfrm>
          <a:prstGeom prst="rect">
            <a:avLst/>
          </a:prstGeom>
        </p:spPr>
      </p:pic>
    </p:spTree>
    <p:extLst>
      <p:ext uri="{BB962C8B-B14F-4D97-AF65-F5344CB8AC3E}">
        <p14:creationId xmlns:p14="http://schemas.microsoft.com/office/powerpoint/2010/main" xmlns="" val="266144561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a:extLst>
              <a:ext uri="{FF2B5EF4-FFF2-40B4-BE49-F238E27FC236}">
                <a16:creationId xmlns:a16="http://schemas.microsoft.com/office/drawing/2014/main" xmlns="" id="{2EF5B519-10CB-FA44-AE9C-2037065F51F9}"/>
              </a:ext>
            </a:extLst>
          </p:cNvPr>
          <p:cNvSpPr>
            <a:spLocks noChangeAspect="1"/>
          </p:cNvSpPr>
          <p:nvPr/>
        </p:nvSpPr>
        <p:spPr>
          <a:xfrm>
            <a:off x="970070" y="866614"/>
            <a:ext cx="4262329" cy="4262329"/>
          </a:xfrm>
          <a:prstGeom prst="ellipse">
            <a:avLst/>
          </a:prstGeom>
          <a:solidFill>
            <a:schemeClr val="bg1">
              <a:lumMod val="95000"/>
            </a:schemeClr>
          </a:solidFill>
          <a:ln w="3810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solidFill>
                  <a:schemeClr val="bg1">
                    <a:lumMod val="75000"/>
                  </a:schemeClr>
                </a:solidFill>
                <a:latin typeface="+mj-lt"/>
              </a:rPr>
              <a:t>61,641 community residents assessed</a:t>
            </a:r>
          </a:p>
        </p:txBody>
      </p:sp>
      <p:cxnSp>
        <p:nvCxnSpPr>
          <p:cNvPr id="3" name="Straight Arrow Connector 2">
            <a:extLst>
              <a:ext uri="{FF2B5EF4-FFF2-40B4-BE49-F238E27FC236}">
                <a16:creationId xmlns:a16="http://schemas.microsoft.com/office/drawing/2014/main" xmlns="" id="{E7CF087C-4059-1C41-90EC-EAFD7DAAA6A1}"/>
              </a:ext>
            </a:extLst>
          </p:cNvPr>
          <p:cNvCxnSpPr>
            <a:stCxn id="5" idx="7"/>
          </p:cNvCxnSpPr>
          <p:nvPr/>
        </p:nvCxnSpPr>
        <p:spPr>
          <a:xfrm flipV="1">
            <a:off x="4557702" y="1168400"/>
            <a:ext cx="1690698" cy="1600771"/>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8" name="Straight Arrow Connector 7">
            <a:extLst>
              <a:ext uri="{FF2B5EF4-FFF2-40B4-BE49-F238E27FC236}">
                <a16:creationId xmlns:a16="http://schemas.microsoft.com/office/drawing/2014/main" xmlns="" id="{7278ACF9-C832-F44B-B590-4904D9B65D3F}"/>
              </a:ext>
            </a:extLst>
          </p:cNvPr>
          <p:cNvCxnSpPr>
            <a:cxnSpLocks/>
          </p:cNvCxnSpPr>
          <p:nvPr/>
        </p:nvCxnSpPr>
        <p:spPr>
          <a:xfrm flipV="1">
            <a:off x="4890337" y="2769171"/>
            <a:ext cx="2070928" cy="606594"/>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5" name="Oval 4">
            <a:extLst>
              <a:ext uri="{FF2B5EF4-FFF2-40B4-BE49-F238E27FC236}">
                <a16:creationId xmlns:a16="http://schemas.microsoft.com/office/drawing/2014/main" xmlns="" id="{5183D9BA-870F-C142-B19D-6D2AB1D1BF40}"/>
              </a:ext>
            </a:extLst>
          </p:cNvPr>
          <p:cNvSpPr>
            <a:spLocks noChangeAspect="1"/>
          </p:cNvSpPr>
          <p:nvPr/>
        </p:nvSpPr>
        <p:spPr>
          <a:xfrm>
            <a:off x="2506133" y="2417177"/>
            <a:ext cx="2403563" cy="2403563"/>
          </a:xfrm>
          <a:prstGeom prst="ellipse">
            <a:avLst/>
          </a:prstGeom>
          <a:solidFill>
            <a:schemeClr val="accent1">
              <a:lumMod val="40000"/>
              <a:lumOff val="60000"/>
            </a:schemeClr>
          </a:solid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solidFill>
                  <a:schemeClr val="accent1">
                    <a:lumMod val="75000"/>
                  </a:schemeClr>
                </a:solidFill>
                <a:latin typeface="+mj-lt"/>
              </a:rPr>
              <a:t>21% (13,251) HIV +</a:t>
            </a:r>
            <a:r>
              <a:rPr lang="en-US" sz="2800" b="1" dirty="0" err="1">
                <a:solidFill>
                  <a:schemeClr val="accent1">
                    <a:lumMod val="75000"/>
                  </a:schemeClr>
                </a:solidFill>
                <a:latin typeface="+mj-lt"/>
              </a:rPr>
              <a:t>ve</a:t>
            </a:r>
            <a:endParaRPr lang="en-US" sz="2800" b="1" dirty="0">
              <a:solidFill>
                <a:schemeClr val="accent1">
                  <a:lumMod val="75000"/>
                </a:schemeClr>
              </a:solidFill>
              <a:latin typeface="+mj-lt"/>
            </a:endParaRPr>
          </a:p>
        </p:txBody>
      </p:sp>
      <p:sp>
        <p:nvSpPr>
          <p:cNvPr id="11" name="TextBox 10">
            <a:extLst>
              <a:ext uri="{FF2B5EF4-FFF2-40B4-BE49-F238E27FC236}">
                <a16:creationId xmlns:a16="http://schemas.microsoft.com/office/drawing/2014/main" xmlns="" id="{5F8ADF4B-0832-7742-BC82-26CDACA19BB4}"/>
              </a:ext>
            </a:extLst>
          </p:cNvPr>
          <p:cNvSpPr txBox="1"/>
          <p:nvPr/>
        </p:nvSpPr>
        <p:spPr>
          <a:xfrm>
            <a:off x="5201168" y="623071"/>
            <a:ext cx="3614003" cy="461665"/>
          </a:xfrm>
          <a:prstGeom prst="rect">
            <a:avLst/>
          </a:prstGeom>
          <a:noFill/>
        </p:spPr>
        <p:txBody>
          <a:bodyPr wrap="none" rtlCol="0">
            <a:spAutoFit/>
          </a:bodyPr>
          <a:lstStyle/>
          <a:p>
            <a:r>
              <a:rPr lang="en-US" sz="2400" b="1" dirty="0">
                <a:solidFill>
                  <a:schemeClr val="accent1">
                    <a:lumMod val="75000"/>
                  </a:schemeClr>
                </a:solidFill>
                <a:latin typeface="+mj-lt"/>
              </a:rPr>
              <a:t>73% (9,622) Already on ART</a:t>
            </a:r>
          </a:p>
        </p:txBody>
      </p:sp>
      <p:sp>
        <p:nvSpPr>
          <p:cNvPr id="6" name="Rectangle 5">
            <a:extLst>
              <a:ext uri="{FF2B5EF4-FFF2-40B4-BE49-F238E27FC236}">
                <a16:creationId xmlns:a16="http://schemas.microsoft.com/office/drawing/2014/main" xmlns="" id="{0D491A29-DED6-8440-8A62-D8F97E7AE683}"/>
              </a:ext>
            </a:extLst>
          </p:cNvPr>
          <p:cNvSpPr/>
          <p:nvPr/>
        </p:nvSpPr>
        <p:spPr>
          <a:xfrm>
            <a:off x="474133" y="287867"/>
            <a:ext cx="9144000" cy="5757333"/>
          </a:xfrm>
          <a:prstGeom prst="rect">
            <a:avLst/>
          </a:prstGeom>
          <a:solidFill>
            <a:schemeClr val="bg1">
              <a:alpha val="7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mj-lt"/>
            </a:endParaRPr>
          </a:p>
        </p:txBody>
      </p:sp>
      <p:sp>
        <p:nvSpPr>
          <p:cNvPr id="2" name="Oval 1">
            <a:extLst>
              <a:ext uri="{FF2B5EF4-FFF2-40B4-BE49-F238E27FC236}">
                <a16:creationId xmlns:a16="http://schemas.microsoft.com/office/drawing/2014/main" xmlns="" id="{86D4F735-FF99-FD40-935B-63FA90439577}"/>
              </a:ext>
            </a:extLst>
          </p:cNvPr>
          <p:cNvSpPr/>
          <p:nvPr/>
        </p:nvSpPr>
        <p:spPr>
          <a:xfrm>
            <a:off x="5655733" y="1676402"/>
            <a:ext cx="3962400" cy="1614698"/>
          </a:xfrm>
          <a:prstGeom prst="ellipse">
            <a:avLst/>
          </a:prstGeom>
          <a:solidFill>
            <a:schemeClr val="bg1"/>
          </a:solid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mj-lt"/>
            </a:endParaRPr>
          </a:p>
        </p:txBody>
      </p:sp>
      <p:sp>
        <p:nvSpPr>
          <p:cNvPr id="12" name="TextBox 11">
            <a:extLst>
              <a:ext uri="{FF2B5EF4-FFF2-40B4-BE49-F238E27FC236}">
                <a16:creationId xmlns:a16="http://schemas.microsoft.com/office/drawing/2014/main" xmlns="" id="{1C3FB213-0C1B-C242-9BF3-18244689702C}"/>
              </a:ext>
            </a:extLst>
          </p:cNvPr>
          <p:cNvSpPr txBox="1"/>
          <p:nvPr/>
        </p:nvSpPr>
        <p:spPr>
          <a:xfrm>
            <a:off x="6115568" y="2206909"/>
            <a:ext cx="3221523" cy="461665"/>
          </a:xfrm>
          <a:prstGeom prst="rect">
            <a:avLst/>
          </a:prstGeom>
          <a:noFill/>
        </p:spPr>
        <p:txBody>
          <a:bodyPr wrap="none" rtlCol="0">
            <a:spAutoFit/>
          </a:bodyPr>
          <a:lstStyle/>
          <a:p>
            <a:r>
              <a:rPr lang="en-US" sz="2400" b="1" dirty="0">
                <a:solidFill>
                  <a:schemeClr val="accent1">
                    <a:lumMod val="75000"/>
                  </a:schemeClr>
                </a:solidFill>
                <a:latin typeface="+mj-lt"/>
              </a:rPr>
              <a:t>27% (3629) NOT ON ART</a:t>
            </a:r>
          </a:p>
        </p:txBody>
      </p:sp>
      <p:sp>
        <p:nvSpPr>
          <p:cNvPr id="10" name="TextBox 9">
            <a:extLst>
              <a:ext uri="{FF2B5EF4-FFF2-40B4-BE49-F238E27FC236}">
                <a16:creationId xmlns:a16="http://schemas.microsoft.com/office/drawing/2014/main" xmlns="" id="{E64F8060-893D-7F40-8292-7CF543399C74}"/>
              </a:ext>
            </a:extLst>
          </p:cNvPr>
          <p:cNvSpPr txBox="1"/>
          <p:nvPr/>
        </p:nvSpPr>
        <p:spPr>
          <a:xfrm>
            <a:off x="10632560" y="42530"/>
            <a:ext cx="1523943" cy="369332"/>
          </a:xfrm>
          <a:prstGeom prst="rect">
            <a:avLst/>
          </a:prstGeom>
          <a:noFill/>
        </p:spPr>
        <p:txBody>
          <a:bodyPr wrap="none" rtlCol="0">
            <a:spAutoFit/>
          </a:bodyPr>
          <a:lstStyle/>
          <a:p>
            <a:r>
              <a:rPr lang="en-US" dirty="0">
                <a:solidFill>
                  <a:schemeClr val="bg1">
                    <a:lumMod val="50000"/>
                  </a:schemeClr>
                </a:solidFill>
              </a:rPr>
              <a:t>Results Slide 1</a:t>
            </a:r>
          </a:p>
        </p:txBody>
      </p:sp>
      <p:pic>
        <p:nvPicPr>
          <p:cNvPr id="13" name="Picture 12">
            <a:extLst>
              <a:ext uri="{FF2B5EF4-FFF2-40B4-BE49-F238E27FC236}">
                <a16:creationId xmlns:a16="http://schemas.microsoft.com/office/drawing/2014/main" xmlns="" id="{1D7CAF30-A9F9-8A48-9366-E415A6064CD0}"/>
              </a:ext>
            </a:extLst>
          </p:cNvPr>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0846062" y="6356704"/>
            <a:ext cx="1078471" cy="358060"/>
          </a:xfrm>
          <a:prstGeom prst="rect">
            <a:avLst/>
          </a:prstGeom>
        </p:spPr>
      </p:pic>
    </p:spTree>
    <p:extLst>
      <p:ext uri="{BB962C8B-B14F-4D97-AF65-F5344CB8AC3E}">
        <p14:creationId xmlns:p14="http://schemas.microsoft.com/office/powerpoint/2010/main" xmlns="" val="104990333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a:extLst>
              <a:ext uri="{FF2B5EF4-FFF2-40B4-BE49-F238E27FC236}">
                <a16:creationId xmlns:a16="http://schemas.microsoft.com/office/drawing/2014/main" xmlns="" id="{2EF5B519-10CB-FA44-AE9C-2037065F51F9}"/>
              </a:ext>
            </a:extLst>
          </p:cNvPr>
          <p:cNvSpPr>
            <a:spLocks noChangeAspect="1"/>
          </p:cNvSpPr>
          <p:nvPr/>
        </p:nvSpPr>
        <p:spPr>
          <a:xfrm>
            <a:off x="970070" y="866614"/>
            <a:ext cx="4262329" cy="4262329"/>
          </a:xfrm>
          <a:prstGeom prst="ellipse">
            <a:avLst/>
          </a:prstGeom>
          <a:solidFill>
            <a:schemeClr val="bg1">
              <a:lumMod val="95000"/>
            </a:schemeClr>
          </a:solidFill>
          <a:ln w="3810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solidFill>
                  <a:schemeClr val="bg1">
                    <a:lumMod val="75000"/>
                  </a:schemeClr>
                </a:solidFill>
                <a:latin typeface="+mj-lt"/>
              </a:rPr>
              <a:t>61,641 community residents assessed</a:t>
            </a:r>
          </a:p>
        </p:txBody>
      </p:sp>
      <p:cxnSp>
        <p:nvCxnSpPr>
          <p:cNvPr id="3" name="Straight Arrow Connector 2">
            <a:extLst>
              <a:ext uri="{FF2B5EF4-FFF2-40B4-BE49-F238E27FC236}">
                <a16:creationId xmlns:a16="http://schemas.microsoft.com/office/drawing/2014/main" xmlns="" id="{E7CF087C-4059-1C41-90EC-EAFD7DAAA6A1}"/>
              </a:ext>
            </a:extLst>
          </p:cNvPr>
          <p:cNvCxnSpPr>
            <a:stCxn id="5" idx="7"/>
          </p:cNvCxnSpPr>
          <p:nvPr/>
        </p:nvCxnSpPr>
        <p:spPr>
          <a:xfrm flipV="1">
            <a:off x="4557702" y="1168400"/>
            <a:ext cx="1690698" cy="1600771"/>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8" name="Straight Arrow Connector 7">
            <a:extLst>
              <a:ext uri="{FF2B5EF4-FFF2-40B4-BE49-F238E27FC236}">
                <a16:creationId xmlns:a16="http://schemas.microsoft.com/office/drawing/2014/main" xmlns="" id="{7278ACF9-C832-F44B-B590-4904D9B65D3F}"/>
              </a:ext>
            </a:extLst>
          </p:cNvPr>
          <p:cNvCxnSpPr>
            <a:cxnSpLocks/>
          </p:cNvCxnSpPr>
          <p:nvPr/>
        </p:nvCxnSpPr>
        <p:spPr>
          <a:xfrm flipV="1">
            <a:off x="4890337" y="2769171"/>
            <a:ext cx="2070928" cy="606594"/>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5" name="Oval 4">
            <a:extLst>
              <a:ext uri="{FF2B5EF4-FFF2-40B4-BE49-F238E27FC236}">
                <a16:creationId xmlns:a16="http://schemas.microsoft.com/office/drawing/2014/main" xmlns="" id="{5183D9BA-870F-C142-B19D-6D2AB1D1BF40}"/>
              </a:ext>
            </a:extLst>
          </p:cNvPr>
          <p:cNvSpPr>
            <a:spLocks noChangeAspect="1"/>
          </p:cNvSpPr>
          <p:nvPr/>
        </p:nvSpPr>
        <p:spPr>
          <a:xfrm>
            <a:off x="2506133" y="2417177"/>
            <a:ext cx="2403563" cy="2403563"/>
          </a:xfrm>
          <a:prstGeom prst="ellipse">
            <a:avLst/>
          </a:prstGeom>
          <a:solidFill>
            <a:schemeClr val="accent1">
              <a:lumMod val="40000"/>
              <a:lumOff val="60000"/>
            </a:schemeClr>
          </a:solid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solidFill>
                  <a:schemeClr val="accent1">
                    <a:lumMod val="75000"/>
                  </a:schemeClr>
                </a:solidFill>
                <a:latin typeface="+mj-lt"/>
              </a:rPr>
              <a:t>21% (13,251) HIV +</a:t>
            </a:r>
            <a:r>
              <a:rPr lang="en-US" sz="2800" b="1" dirty="0" err="1">
                <a:solidFill>
                  <a:schemeClr val="accent1">
                    <a:lumMod val="75000"/>
                  </a:schemeClr>
                </a:solidFill>
                <a:latin typeface="+mj-lt"/>
              </a:rPr>
              <a:t>ve</a:t>
            </a:r>
            <a:endParaRPr lang="en-US" sz="2800" b="1" dirty="0">
              <a:solidFill>
                <a:schemeClr val="accent1">
                  <a:lumMod val="75000"/>
                </a:schemeClr>
              </a:solidFill>
              <a:latin typeface="+mj-lt"/>
            </a:endParaRPr>
          </a:p>
        </p:txBody>
      </p:sp>
      <p:sp>
        <p:nvSpPr>
          <p:cNvPr id="11" name="TextBox 10">
            <a:extLst>
              <a:ext uri="{FF2B5EF4-FFF2-40B4-BE49-F238E27FC236}">
                <a16:creationId xmlns:a16="http://schemas.microsoft.com/office/drawing/2014/main" xmlns="" id="{5F8ADF4B-0832-7742-BC82-26CDACA19BB4}"/>
              </a:ext>
            </a:extLst>
          </p:cNvPr>
          <p:cNvSpPr txBox="1"/>
          <p:nvPr/>
        </p:nvSpPr>
        <p:spPr>
          <a:xfrm>
            <a:off x="5201168" y="623071"/>
            <a:ext cx="3614003" cy="461665"/>
          </a:xfrm>
          <a:prstGeom prst="rect">
            <a:avLst/>
          </a:prstGeom>
          <a:noFill/>
        </p:spPr>
        <p:txBody>
          <a:bodyPr wrap="none" rtlCol="0">
            <a:spAutoFit/>
          </a:bodyPr>
          <a:lstStyle/>
          <a:p>
            <a:r>
              <a:rPr lang="en-US" sz="2400" b="1" dirty="0">
                <a:solidFill>
                  <a:schemeClr val="accent1">
                    <a:lumMod val="75000"/>
                  </a:schemeClr>
                </a:solidFill>
                <a:latin typeface="+mj-lt"/>
              </a:rPr>
              <a:t>73% (9,622) Already on ART</a:t>
            </a:r>
          </a:p>
        </p:txBody>
      </p:sp>
      <p:sp>
        <p:nvSpPr>
          <p:cNvPr id="6" name="Rectangle 5">
            <a:extLst>
              <a:ext uri="{FF2B5EF4-FFF2-40B4-BE49-F238E27FC236}">
                <a16:creationId xmlns:a16="http://schemas.microsoft.com/office/drawing/2014/main" xmlns="" id="{0D491A29-DED6-8440-8A62-D8F97E7AE683}"/>
              </a:ext>
            </a:extLst>
          </p:cNvPr>
          <p:cNvSpPr/>
          <p:nvPr/>
        </p:nvSpPr>
        <p:spPr>
          <a:xfrm>
            <a:off x="474133" y="287867"/>
            <a:ext cx="9144000" cy="5757333"/>
          </a:xfrm>
          <a:prstGeom prst="rect">
            <a:avLst/>
          </a:prstGeom>
          <a:solidFill>
            <a:schemeClr val="bg1">
              <a:alpha val="7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mj-lt"/>
            </a:endParaRPr>
          </a:p>
        </p:txBody>
      </p:sp>
      <p:sp>
        <p:nvSpPr>
          <p:cNvPr id="2" name="Oval 1">
            <a:extLst>
              <a:ext uri="{FF2B5EF4-FFF2-40B4-BE49-F238E27FC236}">
                <a16:creationId xmlns:a16="http://schemas.microsoft.com/office/drawing/2014/main" xmlns="" id="{86D4F735-FF99-FD40-935B-63FA90439577}"/>
              </a:ext>
            </a:extLst>
          </p:cNvPr>
          <p:cNvSpPr/>
          <p:nvPr/>
        </p:nvSpPr>
        <p:spPr>
          <a:xfrm>
            <a:off x="5655733" y="1676402"/>
            <a:ext cx="3962400" cy="1614698"/>
          </a:xfrm>
          <a:prstGeom prst="ellipse">
            <a:avLst/>
          </a:prstGeom>
          <a:solidFill>
            <a:schemeClr val="bg1"/>
          </a:solid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mj-lt"/>
            </a:endParaRPr>
          </a:p>
        </p:txBody>
      </p:sp>
      <p:sp>
        <p:nvSpPr>
          <p:cNvPr id="12" name="TextBox 11">
            <a:extLst>
              <a:ext uri="{FF2B5EF4-FFF2-40B4-BE49-F238E27FC236}">
                <a16:creationId xmlns:a16="http://schemas.microsoft.com/office/drawing/2014/main" xmlns="" id="{1C3FB213-0C1B-C242-9BF3-18244689702C}"/>
              </a:ext>
            </a:extLst>
          </p:cNvPr>
          <p:cNvSpPr txBox="1"/>
          <p:nvPr/>
        </p:nvSpPr>
        <p:spPr>
          <a:xfrm>
            <a:off x="6115568" y="2206909"/>
            <a:ext cx="3221523" cy="461665"/>
          </a:xfrm>
          <a:prstGeom prst="rect">
            <a:avLst/>
          </a:prstGeom>
          <a:noFill/>
        </p:spPr>
        <p:txBody>
          <a:bodyPr wrap="none" rtlCol="0">
            <a:spAutoFit/>
          </a:bodyPr>
          <a:lstStyle/>
          <a:p>
            <a:r>
              <a:rPr lang="en-US" sz="2400" b="1" dirty="0">
                <a:solidFill>
                  <a:schemeClr val="accent1">
                    <a:lumMod val="75000"/>
                  </a:schemeClr>
                </a:solidFill>
                <a:latin typeface="+mj-lt"/>
              </a:rPr>
              <a:t>27% (3629) NOT ON ART</a:t>
            </a:r>
          </a:p>
        </p:txBody>
      </p:sp>
      <p:cxnSp>
        <p:nvCxnSpPr>
          <p:cNvPr id="9" name="Straight Arrow Connector 8">
            <a:extLst>
              <a:ext uri="{FF2B5EF4-FFF2-40B4-BE49-F238E27FC236}">
                <a16:creationId xmlns:a16="http://schemas.microsoft.com/office/drawing/2014/main" xmlns="" id="{FCA37464-3EA1-064B-9E9B-2CC781B45708}"/>
              </a:ext>
            </a:extLst>
          </p:cNvPr>
          <p:cNvCxnSpPr/>
          <p:nvPr/>
        </p:nvCxnSpPr>
        <p:spPr>
          <a:xfrm>
            <a:off x="7653867" y="3291100"/>
            <a:ext cx="0" cy="468100"/>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xmlns="" id="{75FEEC0C-EB41-9246-BE94-22D2F930EDF6}"/>
              </a:ext>
            </a:extLst>
          </p:cNvPr>
          <p:cNvSpPr txBox="1"/>
          <p:nvPr/>
        </p:nvSpPr>
        <p:spPr>
          <a:xfrm>
            <a:off x="6411893" y="3749925"/>
            <a:ext cx="2598788" cy="461665"/>
          </a:xfrm>
          <a:prstGeom prst="rect">
            <a:avLst/>
          </a:prstGeom>
          <a:noFill/>
        </p:spPr>
        <p:txBody>
          <a:bodyPr wrap="none" rtlCol="0">
            <a:spAutoFit/>
          </a:bodyPr>
          <a:lstStyle/>
          <a:p>
            <a:r>
              <a:rPr lang="en-US" sz="2400" b="1" dirty="0">
                <a:solidFill>
                  <a:schemeClr val="accent1">
                    <a:lumMod val="75000"/>
                  </a:schemeClr>
                </a:solidFill>
                <a:latin typeface="+mj-lt"/>
              </a:rPr>
              <a:t>93% (3360) LINKED</a:t>
            </a:r>
          </a:p>
        </p:txBody>
      </p:sp>
      <p:sp>
        <p:nvSpPr>
          <p:cNvPr id="13" name="TextBox 12">
            <a:extLst>
              <a:ext uri="{FF2B5EF4-FFF2-40B4-BE49-F238E27FC236}">
                <a16:creationId xmlns:a16="http://schemas.microsoft.com/office/drawing/2014/main" xmlns="" id="{9650AE28-A1CE-9B4A-B9C5-83F5BE0658E9}"/>
              </a:ext>
            </a:extLst>
          </p:cNvPr>
          <p:cNvSpPr txBox="1"/>
          <p:nvPr/>
        </p:nvSpPr>
        <p:spPr>
          <a:xfrm>
            <a:off x="4070629" y="4585750"/>
            <a:ext cx="3341492" cy="1261884"/>
          </a:xfrm>
          <a:prstGeom prst="rect">
            <a:avLst/>
          </a:prstGeom>
          <a:noFill/>
        </p:spPr>
        <p:txBody>
          <a:bodyPr wrap="none" rtlCol="0">
            <a:spAutoFit/>
          </a:bodyPr>
          <a:lstStyle/>
          <a:p>
            <a:pPr algn="ctr"/>
            <a:r>
              <a:rPr lang="en-US" sz="2400" b="1" dirty="0">
                <a:solidFill>
                  <a:schemeClr val="accent1">
                    <a:lumMod val="75000"/>
                  </a:schemeClr>
                </a:solidFill>
                <a:latin typeface="+mj-lt"/>
              </a:rPr>
              <a:t>2342 Pre-Fast Track</a:t>
            </a:r>
          </a:p>
          <a:p>
            <a:pPr algn="ctr"/>
            <a:r>
              <a:rPr lang="en-US" sz="2400" b="1" i="1" dirty="0">
                <a:solidFill>
                  <a:schemeClr val="accent1">
                    <a:lumMod val="75000"/>
                  </a:schemeClr>
                </a:solidFill>
                <a:latin typeface="+mj-lt"/>
              </a:rPr>
              <a:t>(84%)</a:t>
            </a:r>
          </a:p>
          <a:p>
            <a:pPr algn="ctr"/>
            <a:r>
              <a:rPr lang="en-US" sz="2800" b="1" dirty="0">
                <a:solidFill>
                  <a:srgbClr val="FF0000"/>
                </a:solidFill>
                <a:latin typeface="+mj-lt"/>
              </a:rPr>
              <a:t>1965 Eligible* for ART</a:t>
            </a:r>
          </a:p>
        </p:txBody>
      </p:sp>
      <p:sp>
        <p:nvSpPr>
          <p:cNvPr id="14" name="TextBox 13">
            <a:extLst>
              <a:ext uri="{FF2B5EF4-FFF2-40B4-BE49-F238E27FC236}">
                <a16:creationId xmlns:a16="http://schemas.microsoft.com/office/drawing/2014/main" xmlns="" id="{D0D9F729-DDC9-AB47-AC8E-2BC209E070B3}"/>
              </a:ext>
            </a:extLst>
          </p:cNvPr>
          <p:cNvSpPr txBox="1"/>
          <p:nvPr/>
        </p:nvSpPr>
        <p:spPr>
          <a:xfrm>
            <a:off x="7873027" y="4585753"/>
            <a:ext cx="3255058" cy="1261884"/>
          </a:xfrm>
          <a:prstGeom prst="rect">
            <a:avLst/>
          </a:prstGeom>
          <a:noFill/>
        </p:spPr>
        <p:txBody>
          <a:bodyPr wrap="none" rtlCol="0">
            <a:spAutoFit/>
          </a:bodyPr>
          <a:lstStyle/>
          <a:p>
            <a:pPr algn="ctr"/>
            <a:r>
              <a:rPr lang="en-US" sz="2400" b="1" dirty="0">
                <a:solidFill>
                  <a:schemeClr val="accent1">
                    <a:lumMod val="75000"/>
                  </a:schemeClr>
                </a:solidFill>
                <a:latin typeface="+mj-lt"/>
              </a:rPr>
              <a:t>1013 Fast Track</a:t>
            </a:r>
          </a:p>
          <a:p>
            <a:pPr algn="ctr"/>
            <a:endParaRPr lang="en-US" sz="2400" b="1" dirty="0">
              <a:solidFill>
                <a:srgbClr val="FF0000"/>
              </a:solidFill>
              <a:latin typeface="+mj-lt"/>
            </a:endParaRPr>
          </a:p>
          <a:p>
            <a:pPr algn="ctr"/>
            <a:r>
              <a:rPr lang="en-US" sz="2800" b="1" dirty="0">
                <a:solidFill>
                  <a:srgbClr val="FF0000"/>
                </a:solidFill>
                <a:latin typeface="+mj-lt"/>
              </a:rPr>
              <a:t>1013 Eligible for ART</a:t>
            </a:r>
          </a:p>
        </p:txBody>
      </p:sp>
      <p:cxnSp>
        <p:nvCxnSpPr>
          <p:cNvPr id="15" name="Straight Arrow Connector 14">
            <a:extLst>
              <a:ext uri="{FF2B5EF4-FFF2-40B4-BE49-F238E27FC236}">
                <a16:creationId xmlns:a16="http://schemas.microsoft.com/office/drawing/2014/main" xmlns="" id="{D20D11B2-8246-014B-8239-DFC0BE39EACA}"/>
              </a:ext>
            </a:extLst>
          </p:cNvPr>
          <p:cNvCxnSpPr>
            <a:cxnSpLocks/>
          </p:cNvCxnSpPr>
          <p:nvPr/>
        </p:nvCxnSpPr>
        <p:spPr>
          <a:xfrm>
            <a:off x="7789331" y="4211590"/>
            <a:ext cx="406400" cy="374160"/>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xmlns="" id="{808C395E-C1CE-FF46-89BF-55ECCE135782}"/>
              </a:ext>
            </a:extLst>
          </p:cNvPr>
          <p:cNvCxnSpPr>
            <a:cxnSpLocks/>
          </p:cNvCxnSpPr>
          <p:nvPr/>
        </p:nvCxnSpPr>
        <p:spPr>
          <a:xfrm flipH="1">
            <a:off x="7095069" y="4211590"/>
            <a:ext cx="406400" cy="374160"/>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9" name="TextBox 18">
            <a:extLst>
              <a:ext uri="{FF2B5EF4-FFF2-40B4-BE49-F238E27FC236}">
                <a16:creationId xmlns:a16="http://schemas.microsoft.com/office/drawing/2014/main" xmlns="" id="{53116DB7-4F9A-F443-9C2B-F6DF10B172E2}"/>
              </a:ext>
            </a:extLst>
          </p:cNvPr>
          <p:cNvSpPr txBox="1"/>
          <p:nvPr/>
        </p:nvSpPr>
        <p:spPr>
          <a:xfrm>
            <a:off x="10632560" y="42530"/>
            <a:ext cx="1523943" cy="369332"/>
          </a:xfrm>
          <a:prstGeom prst="rect">
            <a:avLst/>
          </a:prstGeom>
          <a:noFill/>
        </p:spPr>
        <p:txBody>
          <a:bodyPr wrap="none" rtlCol="0">
            <a:spAutoFit/>
          </a:bodyPr>
          <a:lstStyle/>
          <a:p>
            <a:r>
              <a:rPr lang="en-US" dirty="0">
                <a:solidFill>
                  <a:schemeClr val="bg1">
                    <a:lumMod val="50000"/>
                  </a:schemeClr>
                </a:solidFill>
              </a:rPr>
              <a:t>Results Slide 1</a:t>
            </a:r>
          </a:p>
        </p:txBody>
      </p:sp>
      <p:sp>
        <p:nvSpPr>
          <p:cNvPr id="17" name="TextBox 16">
            <a:extLst>
              <a:ext uri="{FF2B5EF4-FFF2-40B4-BE49-F238E27FC236}">
                <a16:creationId xmlns:a16="http://schemas.microsoft.com/office/drawing/2014/main" xmlns="" id="{E86E5B09-47D7-514C-8BB5-D60C2610B1B2}"/>
              </a:ext>
            </a:extLst>
          </p:cNvPr>
          <p:cNvSpPr txBox="1"/>
          <p:nvPr/>
        </p:nvSpPr>
        <p:spPr>
          <a:xfrm>
            <a:off x="2687717" y="6078203"/>
            <a:ext cx="9362371" cy="400110"/>
          </a:xfrm>
          <a:prstGeom prst="rect">
            <a:avLst/>
          </a:prstGeom>
          <a:noFill/>
        </p:spPr>
        <p:txBody>
          <a:bodyPr wrap="none" rtlCol="0">
            <a:spAutoFit/>
          </a:bodyPr>
          <a:lstStyle/>
          <a:p>
            <a:r>
              <a:rPr lang="en-US" sz="2000" dirty="0">
                <a:latin typeface="+mj-lt"/>
              </a:rPr>
              <a:t>Median time from study intake to clinic linkage was </a:t>
            </a:r>
            <a:r>
              <a:rPr lang="en-US" sz="2000" b="1" dirty="0">
                <a:latin typeface="+mj-lt"/>
              </a:rPr>
              <a:t>7 days </a:t>
            </a:r>
            <a:r>
              <a:rPr lang="en-US" sz="2000" dirty="0">
                <a:latin typeface="+mj-lt"/>
              </a:rPr>
              <a:t>pre-UTT and </a:t>
            </a:r>
            <a:r>
              <a:rPr lang="en-US" sz="2000" b="1" dirty="0">
                <a:latin typeface="+mj-lt"/>
              </a:rPr>
              <a:t>5 days </a:t>
            </a:r>
            <a:r>
              <a:rPr lang="en-US" sz="2000" dirty="0">
                <a:latin typeface="+mj-lt"/>
              </a:rPr>
              <a:t>post-UTT </a:t>
            </a:r>
          </a:p>
        </p:txBody>
      </p:sp>
      <p:pic>
        <p:nvPicPr>
          <p:cNvPr id="18" name="Picture 17">
            <a:extLst>
              <a:ext uri="{FF2B5EF4-FFF2-40B4-BE49-F238E27FC236}">
                <a16:creationId xmlns:a16="http://schemas.microsoft.com/office/drawing/2014/main" xmlns="" id="{89C23A2A-E466-0540-9584-6E5D808E2001}"/>
              </a:ext>
            </a:extLst>
          </p:cNvPr>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0846062" y="6356704"/>
            <a:ext cx="1078471" cy="358060"/>
          </a:xfrm>
          <a:prstGeom prst="rect">
            <a:avLst/>
          </a:prstGeom>
        </p:spPr>
      </p:pic>
    </p:spTree>
    <p:extLst>
      <p:ext uri="{BB962C8B-B14F-4D97-AF65-F5344CB8AC3E}">
        <p14:creationId xmlns:p14="http://schemas.microsoft.com/office/powerpoint/2010/main" xmlns="" val="228182615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1752</TotalTime>
  <Words>1802</Words>
  <Application>Microsoft Macintosh PowerPoint</Application>
  <PresentationFormat>Custom</PresentationFormat>
  <Paragraphs>283</Paragraphs>
  <Slides>18</Slides>
  <Notes>7</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High retention in care and virological suppression after Fast-Track ART initiation in the Botswana Combination Prevention Project (BCPP) </vt:lpstr>
      <vt:lpstr>BACKGROUND</vt:lpstr>
      <vt:lpstr>Slide 3</vt:lpstr>
      <vt:lpstr>Slide 4</vt:lpstr>
      <vt:lpstr>Slide 5</vt:lpstr>
      <vt:lpstr>Slide 6</vt:lpstr>
      <vt:lpstr>Slide 7</vt:lpstr>
      <vt:lpstr>Slide 8</vt:lpstr>
      <vt:lpstr>Slide 9</vt:lpstr>
      <vt:lpstr>Patient Characteristics (of the 3629 HIV +ve individuals not on ART)</vt:lpstr>
      <vt:lpstr>ART initiations occurred more quickly after implementation of Fast-Track ART </vt:lpstr>
      <vt:lpstr>Rates of retention in care and virological suppression were high with Fast-Track ART</vt:lpstr>
      <vt:lpstr>Rates of retention in care and virological suppression were high with Fast-Track ART</vt:lpstr>
      <vt:lpstr>Rates of retention in care and virological suppression were high with Fast-Track ART</vt:lpstr>
      <vt:lpstr>Time from linkage to first viral suppression was significantly shorter following introduction of Fast-Track ART </vt:lpstr>
      <vt:lpstr>Time from linkage to first viral suppression was significantly shorter following introduction of Fast-Track ART </vt:lpstr>
      <vt:lpstr>CONCLUSIONS</vt:lpstr>
      <vt:lpstr>Slide 18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Joe Jarvis</dc:creator>
  <cp:lastModifiedBy>User</cp:lastModifiedBy>
  <cp:revision>99</cp:revision>
  <dcterms:created xsi:type="dcterms:W3CDTF">2018-07-11T12:11:32Z</dcterms:created>
  <dcterms:modified xsi:type="dcterms:W3CDTF">2018-07-26T09:51:56Z</dcterms:modified>
</cp:coreProperties>
</file>